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2" r:id="rId6"/>
    <p:sldId id="261" r:id="rId7"/>
    <p:sldId id="259" r:id="rId8"/>
    <p:sldId id="260" r:id="rId9"/>
    <p:sldId id="266" r:id="rId10"/>
    <p:sldId id="264" r:id="rId11"/>
    <p:sldId id="265" r:id="rId12"/>
    <p:sldId id="267" r:id="rId13"/>
    <p:sldId id="268" r:id="rId1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20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9"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42BD33-D7B3-451D-B1AE-7010560ED6F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xmlns="" id="{6F08B24E-E27E-4DA9-BE84-C3B59234BD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35D771B0-8B7B-4236-B6A9-FF8B16332329}"/>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5" name="Espaço Reservado para Rodapé 4">
            <a:extLst>
              <a:ext uri="{FF2B5EF4-FFF2-40B4-BE49-F238E27FC236}">
                <a16:creationId xmlns:a16="http://schemas.microsoft.com/office/drawing/2014/main" xmlns="" id="{C8735F9E-C324-4A35-ACB2-157B5694F54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949BE145-81FB-43FE-B39B-B7AC283B9B2E}"/>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3761072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4E25CB0-EEB7-4B16-B90D-2D03FD24BD2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BCD7D3B4-D7F6-4D1C-B4BC-7E3B4562D1E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E7F1E2F0-1506-4FB2-AA34-CFE28D50F9C9}"/>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5" name="Espaço Reservado para Rodapé 4">
            <a:extLst>
              <a:ext uri="{FF2B5EF4-FFF2-40B4-BE49-F238E27FC236}">
                <a16:creationId xmlns:a16="http://schemas.microsoft.com/office/drawing/2014/main" xmlns="" id="{7DEBB253-C6CA-4C7F-91F0-56A2976DFA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44E309A4-6847-4A59-821E-F028BA993439}"/>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2837857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EF0AEA43-2A6A-4ECF-9BD5-46259CB9CBE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27CAE77C-ABDC-4940-958B-D4C67871F6D7}"/>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561CD91B-6F50-4502-9C14-229EB4C5CB16}"/>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5" name="Espaço Reservado para Rodapé 4">
            <a:extLst>
              <a:ext uri="{FF2B5EF4-FFF2-40B4-BE49-F238E27FC236}">
                <a16:creationId xmlns:a16="http://schemas.microsoft.com/office/drawing/2014/main" xmlns="" id="{5501A42F-2FAF-41C5-86D3-A7BED736B76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05709D39-4C48-4334-A100-19B321163E1C}"/>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3958398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8B57DE0-D99D-4B7A-B6B1-8D3ED040FAE4}"/>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2B14BDD3-4E3E-46DD-8D71-5CE7A14F88D5}"/>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E3EC728B-8A2E-405E-88A0-88C90A69B58C}"/>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5" name="Espaço Reservado para Rodapé 4">
            <a:extLst>
              <a:ext uri="{FF2B5EF4-FFF2-40B4-BE49-F238E27FC236}">
                <a16:creationId xmlns:a16="http://schemas.microsoft.com/office/drawing/2014/main" xmlns="" id="{3CE75B66-B22E-4E51-A73E-1F72DD6DE8D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26F6F2E5-025C-4A62-AD40-AB173AA6CDC9}"/>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394132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8332524-DEB9-4D0E-93B5-4CBD46D4A984}"/>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80054737-5EA7-4B33-9982-73C5FFE412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xmlns="" id="{0EAD9AE3-4E56-41AC-B21C-B12C87D3731B}"/>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5" name="Espaço Reservado para Rodapé 4">
            <a:extLst>
              <a:ext uri="{FF2B5EF4-FFF2-40B4-BE49-F238E27FC236}">
                <a16:creationId xmlns:a16="http://schemas.microsoft.com/office/drawing/2014/main" xmlns="" id="{7796F071-9FC4-4D81-87BD-FCFBB5135F9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94015AEA-8080-4B55-A4B9-6FA81C7F32E8}"/>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10464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8BB55B9-973F-4705-889D-2D02D6DD269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B0F44B31-0F88-4E2C-B1D3-F1EC1D64C7E3}"/>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3A95369A-4891-40C9-B3AE-94E0C9385CC2}"/>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C9A44F03-0F75-44D7-84B9-30963DFA33BF}"/>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6" name="Espaço Reservado para Rodapé 5">
            <a:extLst>
              <a:ext uri="{FF2B5EF4-FFF2-40B4-BE49-F238E27FC236}">
                <a16:creationId xmlns:a16="http://schemas.microsoft.com/office/drawing/2014/main" xmlns="" id="{F93ADDBF-D2B5-4BA0-A80D-8831EDB54C8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7BE2262B-C3A5-4FFE-A81E-4856FEB59355}"/>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1037812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A196805-AAA1-451A-BACB-1D33246C5CB5}"/>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F7BD791A-F1E5-4B68-99DF-556B74328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xmlns="" id="{B2373D67-F0AC-4F23-B8BF-0F95791C8D6A}"/>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DB483344-23BE-4060-A34B-904EE3FB61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xmlns="" id="{15F1AAD4-3A8E-4D01-A225-87D346990212}"/>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8F7D13B2-8841-4E4D-A2F6-C28AFF920CD6}"/>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8" name="Espaço Reservado para Rodapé 7">
            <a:extLst>
              <a:ext uri="{FF2B5EF4-FFF2-40B4-BE49-F238E27FC236}">
                <a16:creationId xmlns:a16="http://schemas.microsoft.com/office/drawing/2014/main" xmlns="" id="{E182A823-D026-447F-B671-C5E671D00E7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9C7F341D-DA08-44EA-82C9-76DD0409F448}"/>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2540654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AF037A7-AE17-4DE4-8BCE-75D30E2BFB28}"/>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3D9EEDF8-C656-4A0B-92C1-CCA6ADB5D5DC}"/>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4" name="Espaço Reservado para Rodapé 3">
            <a:extLst>
              <a:ext uri="{FF2B5EF4-FFF2-40B4-BE49-F238E27FC236}">
                <a16:creationId xmlns:a16="http://schemas.microsoft.com/office/drawing/2014/main" xmlns="" id="{E9F8DA79-D922-476B-A388-8A42170EFB41}"/>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D1811B73-20CA-406C-B894-EAB63CFFAD64}"/>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626739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7EF32E46-4B6E-4F1F-A31B-5614BC4ADD08}"/>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3" name="Espaço Reservado para Rodapé 2">
            <a:extLst>
              <a:ext uri="{FF2B5EF4-FFF2-40B4-BE49-F238E27FC236}">
                <a16:creationId xmlns:a16="http://schemas.microsoft.com/office/drawing/2014/main" xmlns="" id="{C5225CAB-12E3-4EA2-950A-3CCAF932043D}"/>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5EF3904A-DCAB-4B59-8F43-351E56AEFC50}"/>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3395358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1DD4453-2F63-4589-BAD5-DF0D1693EAA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C815CB75-31A4-4DB3-8513-B8E360B3CF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392617FD-AA52-421A-AE72-2EB8049782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4CDB7D51-070B-4101-B7F1-D6F0B801822D}"/>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6" name="Espaço Reservado para Rodapé 5">
            <a:extLst>
              <a:ext uri="{FF2B5EF4-FFF2-40B4-BE49-F238E27FC236}">
                <a16:creationId xmlns:a16="http://schemas.microsoft.com/office/drawing/2014/main" xmlns="" id="{D0062CB1-6BF9-40B5-AE23-DBD3DAD333F3}"/>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89B8F2DA-32B2-4914-A6DA-86107468F06C}"/>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1631432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2BD1BBC-1719-4D28-86B5-4BE3F32ECE6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C3A62123-966C-4D4B-8CE7-7BB1A1D599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xmlns="" id="{8C3FFCFD-BFFB-4EA7-BD52-2EE20BFCC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7AFAEC95-1E87-4CAF-90B7-84ACBE5E54B7}"/>
              </a:ext>
            </a:extLst>
          </p:cNvPr>
          <p:cNvSpPr>
            <a:spLocks noGrp="1"/>
          </p:cNvSpPr>
          <p:nvPr>
            <p:ph type="dt" sz="half" idx="10"/>
          </p:nvPr>
        </p:nvSpPr>
        <p:spPr/>
        <p:txBody>
          <a:bodyPr/>
          <a:lstStyle/>
          <a:p>
            <a:fld id="{7B72ED84-E052-45A5-BB96-25D5322A320B}" type="datetimeFigureOut">
              <a:rPr lang="pt-BR" smtClean="0"/>
              <a:t>27/06/17</a:t>
            </a:fld>
            <a:endParaRPr lang="pt-BR"/>
          </a:p>
        </p:txBody>
      </p:sp>
      <p:sp>
        <p:nvSpPr>
          <p:cNvPr id="6" name="Espaço Reservado para Rodapé 5">
            <a:extLst>
              <a:ext uri="{FF2B5EF4-FFF2-40B4-BE49-F238E27FC236}">
                <a16:creationId xmlns:a16="http://schemas.microsoft.com/office/drawing/2014/main" xmlns="" id="{47318E7B-1FDE-438E-9229-AB2A342701D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FF7DC700-1CE7-4894-85CA-AA038ED28923}"/>
              </a:ext>
            </a:extLst>
          </p:cNvPr>
          <p:cNvSpPr>
            <a:spLocks noGrp="1"/>
          </p:cNvSpPr>
          <p:nvPr>
            <p:ph type="sldNum" sz="quarter" idx="12"/>
          </p:nvPr>
        </p:nvSpPr>
        <p:spPr/>
        <p:txBody>
          <a:bodyPr/>
          <a:lstStyle/>
          <a:p>
            <a:fld id="{FF200AA0-ED55-4801-85A0-6061F189FCEE}" type="slidenum">
              <a:rPr lang="pt-BR" smtClean="0"/>
              <a:t>‹n.º›</a:t>
            </a:fld>
            <a:endParaRPr lang="pt-BR"/>
          </a:p>
        </p:txBody>
      </p:sp>
    </p:spTree>
    <p:extLst>
      <p:ext uri="{BB962C8B-B14F-4D97-AF65-F5344CB8AC3E}">
        <p14:creationId xmlns:p14="http://schemas.microsoft.com/office/powerpoint/2010/main" val="29490349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E261799C-50FF-46CB-9A1E-1CFABC8E41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FD2A1FB6-FCDF-444A-A0B3-93221C8F03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5FC882B9-CBB8-4F6A-B09E-4F0B13D037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2ED84-E052-45A5-BB96-25D5322A320B}" type="datetimeFigureOut">
              <a:rPr lang="pt-BR" smtClean="0"/>
              <a:t>27/06/17</a:t>
            </a:fld>
            <a:endParaRPr lang="pt-BR"/>
          </a:p>
        </p:txBody>
      </p:sp>
      <p:sp>
        <p:nvSpPr>
          <p:cNvPr id="5" name="Espaço Reservado para Rodapé 4">
            <a:extLst>
              <a:ext uri="{FF2B5EF4-FFF2-40B4-BE49-F238E27FC236}">
                <a16:creationId xmlns:a16="http://schemas.microsoft.com/office/drawing/2014/main" xmlns="" id="{15C9B638-3E14-49C0-954A-60BE62A15F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DD20F568-3BBF-4D49-816E-0F774E2EC5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00AA0-ED55-4801-85A0-6061F189FCEE}" type="slidenum">
              <a:rPr lang="pt-BR" smtClean="0"/>
              <a:t>‹n.º›</a:t>
            </a:fld>
            <a:endParaRPr lang="pt-BR"/>
          </a:p>
        </p:txBody>
      </p:sp>
    </p:spTree>
    <p:extLst>
      <p:ext uri="{BB962C8B-B14F-4D97-AF65-F5344CB8AC3E}">
        <p14:creationId xmlns:p14="http://schemas.microsoft.com/office/powerpoint/2010/main" val="1795890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8D4E0DA-1104-49FA-B8E0-BB4AFB6B4B49}"/>
              </a:ext>
            </a:extLst>
          </p:cNvPr>
          <p:cNvSpPr>
            <a:spLocks noGrp="1"/>
          </p:cNvSpPr>
          <p:nvPr>
            <p:ph type="ctrTitle"/>
          </p:nvPr>
        </p:nvSpPr>
        <p:spPr/>
        <p:txBody>
          <a:bodyPr/>
          <a:lstStyle/>
          <a:p>
            <a:r>
              <a:rPr lang="pt-BR" dirty="0"/>
              <a:t>IFRS.16 E O NOVO RELATORIO DO AUDITOR</a:t>
            </a:r>
          </a:p>
        </p:txBody>
      </p:sp>
      <p:sp>
        <p:nvSpPr>
          <p:cNvPr id="3" name="Subtítulo 2">
            <a:extLst>
              <a:ext uri="{FF2B5EF4-FFF2-40B4-BE49-F238E27FC236}">
                <a16:creationId xmlns:a16="http://schemas.microsoft.com/office/drawing/2014/main" xmlns="" id="{672E7CEE-D20A-4581-BBD0-D58D73BABDA3}"/>
              </a:ext>
            </a:extLst>
          </p:cNvPr>
          <p:cNvSpPr>
            <a:spLocks noGrp="1"/>
          </p:cNvSpPr>
          <p:nvPr>
            <p:ph type="subTitle" idx="1"/>
          </p:nvPr>
        </p:nvSpPr>
        <p:spPr/>
        <p:txBody>
          <a:bodyPr/>
          <a:lstStyle/>
          <a:p>
            <a:r>
              <a:rPr lang="pt-BR" dirty="0"/>
              <a:t>Sob a óptica da Controladoria</a:t>
            </a:r>
          </a:p>
        </p:txBody>
      </p:sp>
      <p:sp>
        <p:nvSpPr>
          <p:cNvPr id="4" name="CaixaDeTexto 3">
            <a:extLst>
              <a:ext uri="{FF2B5EF4-FFF2-40B4-BE49-F238E27FC236}">
                <a16:creationId xmlns:a16="http://schemas.microsoft.com/office/drawing/2014/main" xmlns="" id="{53887568-1586-42E9-B996-A907679AA518}"/>
              </a:ext>
            </a:extLst>
          </p:cNvPr>
          <p:cNvSpPr txBox="1"/>
          <p:nvPr/>
        </p:nvSpPr>
        <p:spPr>
          <a:xfrm>
            <a:off x="8640417" y="6003235"/>
            <a:ext cx="2902226" cy="646331"/>
          </a:xfrm>
          <a:prstGeom prst="rect">
            <a:avLst/>
          </a:prstGeom>
          <a:noFill/>
        </p:spPr>
        <p:txBody>
          <a:bodyPr wrap="square" rtlCol="0">
            <a:spAutoFit/>
          </a:bodyPr>
          <a:lstStyle/>
          <a:p>
            <a:pPr algn="ctr"/>
            <a:r>
              <a:rPr lang="pt-BR" dirty="0"/>
              <a:t>Debora Santille</a:t>
            </a:r>
          </a:p>
          <a:p>
            <a:pPr algn="ctr"/>
            <a:r>
              <a:rPr lang="pt-BR" dirty="0"/>
              <a:t>27.06.2017</a:t>
            </a:r>
          </a:p>
        </p:txBody>
      </p:sp>
    </p:spTree>
    <p:extLst>
      <p:ext uri="{BB962C8B-B14F-4D97-AF65-F5344CB8AC3E}">
        <p14:creationId xmlns:p14="http://schemas.microsoft.com/office/powerpoint/2010/main" val="200882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A8A9C45D-2243-43C9-A464-71C1F26E46D8}"/>
              </a:ext>
            </a:extLst>
          </p:cNvPr>
          <p:cNvSpPr txBox="1"/>
          <p:nvPr/>
        </p:nvSpPr>
        <p:spPr>
          <a:xfrm>
            <a:off x="477078" y="357809"/>
            <a:ext cx="7209183" cy="400110"/>
          </a:xfrm>
          <a:prstGeom prst="rect">
            <a:avLst/>
          </a:prstGeom>
          <a:noFill/>
        </p:spPr>
        <p:txBody>
          <a:bodyPr wrap="square" rtlCol="0">
            <a:spAutoFit/>
          </a:bodyPr>
          <a:lstStyle/>
          <a:p>
            <a:r>
              <a:rPr lang="pt-BR" sz="2000" dirty="0"/>
              <a:t>Novo Relatório do Auditor nas Empresas – Principais  Alterações</a:t>
            </a:r>
          </a:p>
        </p:txBody>
      </p:sp>
      <p:sp>
        <p:nvSpPr>
          <p:cNvPr id="3" name="CaixaDeTexto 2">
            <a:extLst>
              <a:ext uri="{FF2B5EF4-FFF2-40B4-BE49-F238E27FC236}">
                <a16:creationId xmlns:a16="http://schemas.microsoft.com/office/drawing/2014/main" xmlns="" id="{3C95DE2F-2355-414E-9A0B-B9ED3605536B}"/>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graphicFrame>
        <p:nvGraphicFramePr>
          <p:cNvPr id="7" name="Tabela 6">
            <a:extLst>
              <a:ext uri="{FF2B5EF4-FFF2-40B4-BE49-F238E27FC236}">
                <a16:creationId xmlns:a16="http://schemas.microsoft.com/office/drawing/2014/main" xmlns="" id="{8EFD4B8E-E59F-49F9-B406-DD48F51E0104}"/>
              </a:ext>
            </a:extLst>
          </p:cNvPr>
          <p:cNvGraphicFramePr>
            <a:graphicFrameLocks noGrp="1"/>
          </p:cNvGraphicFramePr>
          <p:nvPr>
            <p:extLst>
              <p:ext uri="{D42A27DB-BD31-4B8C-83A1-F6EECF244321}">
                <p14:modId xmlns:p14="http://schemas.microsoft.com/office/powerpoint/2010/main" val="1245894929"/>
              </p:ext>
            </p:extLst>
          </p:nvPr>
        </p:nvGraphicFramePr>
        <p:xfrm>
          <a:off x="728868" y="943449"/>
          <a:ext cx="10548731" cy="4846320"/>
        </p:xfrm>
        <a:graphic>
          <a:graphicData uri="http://schemas.openxmlformats.org/drawingml/2006/table">
            <a:tbl>
              <a:tblPr/>
              <a:tblGrid>
                <a:gridCol w="10548731">
                  <a:extLst>
                    <a:ext uri="{9D8B030D-6E8A-4147-A177-3AD203B41FA5}">
                      <a16:colId xmlns:a16="http://schemas.microsoft.com/office/drawing/2014/main" xmlns="" val="1516099610"/>
                    </a:ext>
                  </a:extLst>
                </a:gridCol>
              </a:tblGrid>
              <a:tr h="2064141">
                <a:tc>
                  <a:txBody>
                    <a:bodyPr/>
                    <a:lstStyle/>
                    <a:p>
                      <a:pPr algn="just" fontAlgn="base" latinLnBrk="0"/>
                      <a:r>
                        <a:rPr lang="pt-BR" sz="1600" b="1" dirty="0">
                          <a:solidFill>
                            <a:srgbClr val="333333"/>
                          </a:solidFill>
                          <a:effectLst/>
                          <a:latin typeface="+mn-lt"/>
                        </a:rPr>
                        <a:t>Assuntos comunicados aos responsáveis pela governança</a:t>
                      </a:r>
                    </a:p>
                    <a:p>
                      <a:pPr algn="just" fontAlgn="base"/>
                      <a:endParaRPr lang="pt-BR" sz="1600" b="1" i="0" dirty="0">
                        <a:solidFill>
                          <a:srgbClr val="333333"/>
                        </a:solidFill>
                        <a:effectLst/>
                        <a:latin typeface="+mn-lt"/>
                      </a:endParaRPr>
                    </a:p>
                    <a:p>
                      <a:pPr algn="just" fontAlgn="base"/>
                      <a:r>
                        <a:rPr lang="pt-BR" sz="1600" b="1" i="0" dirty="0">
                          <a:solidFill>
                            <a:srgbClr val="333333"/>
                          </a:solidFill>
                          <a:effectLst/>
                          <a:latin typeface="+mn-lt"/>
                        </a:rPr>
                        <a:t>Por que as alterações são importantes para os responsáveis pela governança</a:t>
                      </a:r>
                      <a:endParaRPr lang="pt-BR" sz="1600" b="0" i="0" dirty="0">
                        <a:solidFill>
                          <a:srgbClr val="333333"/>
                        </a:solidFill>
                        <a:effectLst/>
                        <a:latin typeface="+mn-lt"/>
                      </a:endParaRPr>
                    </a:p>
                    <a:p>
                      <a:pPr algn="just" fontAlgn="base"/>
                      <a:r>
                        <a:rPr lang="pt-BR" sz="1600" b="0" i="0" dirty="0">
                          <a:solidFill>
                            <a:srgbClr val="333333"/>
                          </a:solidFill>
                          <a:effectLst/>
                          <a:latin typeface="+mn-lt"/>
                        </a:rPr>
                        <a:t>Os novos requerimentos não impõem diretamente quaisquer exigências sobre os responsáveis pela governança. No entanto, haverá uma maior interação com o auditor a respeito dos potenciais principais assuntos de auditoria.   Também poderá ser necessário cuidado para que o auditor não divulgue informações sobre a entidade que ainda não estejam disponíveis publicamente (informações originais) e considerar a necessidade de informações adicionais a serem divulgadas.</a:t>
                      </a:r>
                    </a:p>
                    <a:p>
                      <a:pPr algn="just" fontAlgn="base"/>
                      <a:r>
                        <a:rPr lang="pt-BR" sz="1600" b="0" i="0" kern="1200" dirty="0">
                          <a:solidFill>
                            <a:schemeClr val="tx1"/>
                          </a:solidFill>
                          <a:effectLst/>
                          <a:latin typeface="+mn-lt"/>
                          <a:ea typeface="+mn-ea"/>
                          <a:cs typeface="+mn-cs"/>
                        </a:rPr>
                        <a:t>Outro ponto fundamental com essa mudança é que o auditor </a:t>
                      </a:r>
                      <a:r>
                        <a:rPr lang="pt-BR" sz="1600" b="0" i="0" kern="1200" dirty="0">
                          <a:solidFill>
                            <a:srgbClr val="FF0000"/>
                          </a:solidFill>
                          <a:effectLst/>
                          <a:latin typeface="+mn-lt"/>
                          <a:ea typeface="+mn-ea"/>
                          <a:cs typeface="+mn-cs"/>
                        </a:rPr>
                        <a:t>deverá reportar aos conselhos de governança as dificuldades encontradas durante os exames e as áreas de riscos mais significativas </a:t>
                      </a:r>
                      <a:r>
                        <a:rPr lang="pt-BR" sz="1600" b="0" i="0" kern="1200" dirty="0">
                          <a:solidFill>
                            <a:schemeClr val="tx1"/>
                          </a:solidFill>
                          <a:effectLst/>
                          <a:latin typeface="+mn-lt"/>
                          <a:ea typeface="+mn-ea"/>
                          <a:cs typeface="+mn-cs"/>
                        </a:rPr>
                        <a:t>com o intuito de melhor analisar e identificar possíveis equívocos em relação aos procedimentos adotados pelas companhias.</a:t>
                      </a:r>
                      <a:endParaRPr lang="pt-BR" sz="1600" b="0" i="0" dirty="0">
                        <a:solidFill>
                          <a:srgbClr val="333333"/>
                        </a:solidFill>
                        <a:effectLst/>
                        <a:latin typeface="+mn-lt"/>
                      </a:endParaRPr>
                    </a:p>
                    <a:p>
                      <a:pPr algn="just" fontAlgn="base" latinLnBrk="0"/>
                      <a:endParaRPr lang="pt-BR" sz="1600" b="0" dirty="0">
                        <a:solidFill>
                          <a:srgbClr val="333333"/>
                        </a:solidFill>
                        <a:effectLst/>
                        <a:latin typeface="+mn-lt"/>
                      </a:endParaRP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252088291"/>
                  </a:ext>
                </a:extLst>
              </a:tr>
              <a:tr h="364260">
                <a:tc>
                  <a:txBody>
                    <a:bodyPr/>
                    <a:lstStyle/>
                    <a:p>
                      <a:pPr algn="just" fontAlgn="base" latinLnBrk="0"/>
                      <a:r>
                        <a:rPr lang="pt-BR" sz="1600" b="1" dirty="0">
                          <a:solidFill>
                            <a:srgbClr val="333333"/>
                          </a:solidFill>
                          <a:effectLst/>
                          <a:latin typeface="+mn-lt"/>
                        </a:rPr>
                        <a:t>Assuntos que exigiram atenção significativa do auditor na execução da auditoria</a:t>
                      </a:r>
                    </a:p>
                    <a:p>
                      <a:pPr algn="just" fontAlgn="base" latinLnBrk="0"/>
                      <a:endParaRPr lang="pt-BR" sz="1600" b="0" dirty="0">
                        <a:solidFill>
                          <a:srgbClr val="333333"/>
                        </a:solidFill>
                        <a:effectLst/>
                        <a:latin typeface="+mn-lt"/>
                      </a:endParaRP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3715608782"/>
                  </a:ext>
                </a:extLst>
              </a:tr>
              <a:tr h="1361498">
                <a:tc>
                  <a:txBody>
                    <a:bodyPr/>
                    <a:lstStyle/>
                    <a:p>
                      <a:pPr algn="just" fontAlgn="base" latinLnBrk="0"/>
                      <a:r>
                        <a:rPr lang="pt-BR" sz="1600" b="1" dirty="0">
                          <a:solidFill>
                            <a:srgbClr val="333333"/>
                          </a:solidFill>
                          <a:effectLst/>
                          <a:latin typeface="+mn-lt"/>
                        </a:rPr>
                        <a:t>Principais assuntos de auditoria</a:t>
                      </a:r>
                    </a:p>
                    <a:p>
                      <a:pPr algn="just" fontAlgn="base" latinLnBrk="0"/>
                      <a:r>
                        <a:rPr lang="pt-BR" sz="1600" b="0" i="0" dirty="0">
                          <a:solidFill>
                            <a:srgbClr val="333333"/>
                          </a:solidFill>
                          <a:effectLst/>
                          <a:latin typeface="+mn-lt"/>
                        </a:rPr>
                        <a:t>A descrição dos principais assuntos de auditoria deve ser customizada para cada entidade e deve:</a:t>
                      </a:r>
                    </a:p>
                    <a:p>
                      <a:pPr algn="just" fontAlgn="base" latinLnBrk="0">
                        <a:buFont typeface="Arial" panose="020B0604020202020204" pitchFamily="34" charset="0"/>
                        <a:buChar char="•"/>
                      </a:pPr>
                      <a:r>
                        <a:rPr lang="pt-BR" sz="1600" b="0" i="0" dirty="0">
                          <a:solidFill>
                            <a:srgbClr val="333333"/>
                          </a:solidFill>
                          <a:effectLst/>
                          <a:latin typeface="+mn-lt"/>
                        </a:rPr>
                        <a:t>indicar o motivo porque foi considerado como um assunto de maior importância para a auditoria;</a:t>
                      </a:r>
                    </a:p>
                    <a:p>
                      <a:pPr algn="just" fontAlgn="base" latinLnBrk="0">
                        <a:buFont typeface="Arial" panose="020B0604020202020204" pitchFamily="34" charset="0"/>
                        <a:buChar char="•"/>
                      </a:pPr>
                      <a:r>
                        <a:rPr lang="pt-BR" sz="1600" b="0" i="0" dirty="0">
                          <a:solidFill>
                            <a:srgbClr val="333333"/>
                          </a:solidFill>
                          <a:effectLst/>
                          <a:latin typeface="+mn-lt"/>
                        </a:rPr>
                        <a:t>descrever como o assunto foi endereçado na auditoria;</a:t>
                      </a:r>
                    </a:p>
                    <a:p>
                      <a:pPr algn="just" fontAlgn="base" latinLnBrk="0">
                        <a:buFont typeface="Arial" panose="020B0604020202020204" pitchFamily="34" charset="0"/>
                        <a:buChar char="•"/>
                      </a:pPr>
                      <a:r>
                        <a:rPr lang="pt-BR" sz="1600" b="0" i="0" dirty="0">
                          <a:solidFill>
                            <a:srgbClr val="333333"/>
                          </a:solidFill>
                          <a:effectLst/>
                          <a:latin typeface="+mn-lt"/>
                        </a:rPr>
                        <a:t>fazer referência à correspondente divulgação nas demonstrações financeiras. </a:t>
                      </a:r>
                      <a:endParaRPr lang="pt-BR" sz="1600" b="0" dirty="0">
                        <a:solidFill>
                          <a:srgbClr val="333333"/>
                        </a:solidFill>
                        <a:effectLst/>
                        <a:latin typeface="+mn-lt"/>
                      </a:endParaRPr>
                    </a:p>
                  </a:txBody>
                  <a:tcPr marL="76200" marR="76200" marT="76200" marB="76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xmlns="" val="2070457587"/>
                  </a:ext>
                </a:extLst>
              </a:tr>
            </a:tbl>
          </a:graphicData>
        </a:graphic>
      </p:graphicFrame>
    </p:spTree>
    <p:extLst>
      <p:ext uri="{BB962C8B-B14F-4D97-AF65-F5344CB8AC3E}">
        <p14:creationId xmlns:p14="http://schemas.microsoft.com/office/powerpoint/2010/main" val="378268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6523FF85-2780-4C04-B207-8C16D8F33701}"/>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sp>
        <p:nvSpPr>
          <p:cNvPr id="3" name="Retângulo 2">
            <a:extLst>
              <a:ext uri="{FF2B5EF4-FFF2-40B4-BE49-F238E27FC236}">
                <a16:creationId xmlns:a16="http://schemas.microsoft.com/office/drawing/2014/main" xmlns="" id="{201306EB-1516-4C97-856B-40FCCD3DBB11}"/>
              </a:ext>
            </a:extLst>
          </p:cNvPr>
          <p:cNvSpPr/>
          <p:nvPr/>
        </p:nvSpPr>
        <p:spPr>
          <a:xfrm>
            <a:off x="278296" y="1194643"/>
            <a:ext cx="11582400" cy="3693319"/>
          </a:xfrm>
          <a:prstGeom prst="rect">
            <a:avLst/>
          </a:prstGeom>
        </p:spPr>
        <p:txBody>
          <a:bodyPr wrap="square">
            <a:spAutoFit/>
          </a:bodyPr>
          <a:lstStyle/>
          <a:p>
            <a:pPr fontAlgn="base"/>
            <a:r>
              <a:rPr lang="pt-BR" b="1" i="0" dirty="0">
                <a:solidFill>
                  <a:srgbClr val="333333"/>
                </a:solidFill>
                <a:effectLst/>
                <a:latin typeface="Arial" panose="020B0604020202020204" pitchFamily="34" charset="0"/>
              </a:rPr>
              <a:t>Alterações para todas as entidades</a:t>
            </a:r>
            <a:endParaRPr lang="pt-BR" b="0" i="0" dirty="0">
              <a:solidFill>
                <a:srgbClr val="333333"/>
              </a:solidFill>
              <a:effectLst/>
              <a:latin typeface="Arial" panose="020B0604020202020204" pitchFamily="34" charset="0"/>
            </a:endParaRPr>
          </a:p>
          <a:p>
            <a:pPr fontAlgn="base">
              <a:buFont typeface="Arial" panose="020B0604020202020204" pitchFamily="34" charset="0"/>
              <a:buChar char="•"/>
            </a:pPr>
            <a:r>
              <a:rPr lang="pt-BR" b="0" i="0" dirty="0">
                <a:solidFill>
                  <a:srgbClr val="333333"/>
                </a:solidFill>
                <a:effectLst/>
                <a:latin typeface="Arial" panose="020B0604020202020204" pitchFamily="34" charset="0"/>
              </a:rPr>
              <a:t>reordenação do relatório do auditor (</a:t>
            </a:r>
            <a:r>
              <a:rPr lang="pt-BR" b="0" i="0" dirty="0">
                <a:solidFill>
                  <a:srgbClr val="FF0000"/>
                </a:solidFill>
                <a:effectLst/>
                <a:latin typeface="Arial" panose="020B0604020202020204" pitchFamily="34" charset="0"/>
              </a:rPr>
              <a:t>opinião passa a ser a primeira seção do relatório</a:t>
            </a:r>
            <a:r>
              <a:rPr lang="pt-BR" b="0" i="0" dirty="0">
                <a:solidFill>
                  <a:srgbClr val="333333"/>
                </a:solidFill>
                <a:effectLst/>
                <a:latin typeface="Arial" panose="020B0604020202020204" pitchFamily="34" charset="0"/>
              </a:rPr>
              <a:t>).</a:t>
            </a:r>
          </a:p>
          <a:p>
            <a:pPr fontAlgn="base">
              <a:buFont typeface="Arial" panose="020B0604020202020204" pitchFamily="34" charset="0"/>
              <a:buChar char="•"/>
            </a:pPr>
            <a:r>
              <a:rPr lang="pt-BR" b="0" i="0" dirty="0">
                <a:solidFill>
                  <a:srgbClr val="333333"/>
                </a:solidFill>
                <a:effectLst/>
                <a:latin typeface="Arial" panose="020B0604020202020204" pitchFamily="34" charset="0"/>
              </a:rPr>
              <a:t>descrição da responsabilidade da administração e do auditor foi revisada.</a:t>
            </a:r>
          </a:p>
          <a:p>
            <a:pPr fontAlgn="base">
              <a:buFont typeface="Arial" panose="020B0604020202020204" pitchFamily="34" charset="0"/>
              <a:buChar char="•"/>
            </a:pPr>
            <a:r>
              <a:rPr lang="pt-BR" b="0" i="0" dirty="0">
                <a:solidFill>
                  <a:srgbClr val="333333"/>
                </a:solidFill>
                <a:effectLst/>
                <a:latin typeface="Arial" panose="020B0604020202020204" pitchFamily="34" charset="0"/>
              </a:rPr>
              <a:t>conclusão sobre a adequada aplicação da continuidade operacional e se há ou não dúvidas significativas em relação à capacidade da companhia se manter operando.</a:t>
            </a:r>
          </a:p>
          <a:p>
            <a:pPr fontAlgn="base">
              <a:buFont typeface="Arial" panose="020B0604020202020204" pitchFamily="34" charset="0"/>
              <a:buChar char="•"/>
            </a:pPr>
            <a:r>
              <a:rPr lang="pt-BR" b="0" i="0" dirty="0">
                <a:solidFill>
                  <a:srgbClr val="333333"/>
                </a:solidFill>
                <a:effectLst/>
                <a:latin typeface="Arial" panose="020B0604020202020204" pitchFamily="34" charset="0"/>
              </a:rPr>
              <a:t>declaração explícita de independência do auditor em relação aos princípios éticos relevantes e de cumprimento dos demais requisitos aplicáveis do Código de Ética. Descrição do trabalho executado pelo auditor sobre as outras informações e as respectivas conclusões.</a:t>
            </a:r>
          </a:p>
          <a:p>
            <a:pPr fontAlgn="base">
              <a:buFont typeface="Arial" panose="020B0604020202020204" pitchFamily="34" charset="0"/>
              <a:buChar char="•"/>
            </a:pPr>
            <a:endParaRPr lang="pt-BR" dirty="0">
              <a:solidFill>
                <a:srgbClr val="333333"/>
              </a:solidFill>
              <a:latin typeface="Arial" panose="020B0604020202020204" pitchFamily="34" charset="0"/>
            </a:endParaRPr>
          </a:p>
          <a:p>
            <a:pPr fontAlgn="base">
              <a:buFont typeface="Arial" panose="020B0604020202020204" pitchFamily="34" charset="0"/>
              <a:buChar char="•"/>
            </a:pPr>
            <a:endParaRPr lang="pt-BR" b="0" i="0" dirty="0">
              <a:solidFill>
                <a:srgbClr val="333333"/>
              </a:solidFill>
              <a:effectLst/>
              <a:latin typeface="Arial" panose="020B0604020202020204" pitchFamily="34" charset="0"/>
            </a:endParaRPr>
          </a:p>
          <a:p>
            <a:pPr fontAlgn="base"/>
            <a:r>
              <a:rPr lang="pt-BR" b="1" i="0" dirty="0">
                <a:solidFill>
                  <a:srgbClr val="333333"/>
                </a:solidFill>
                <a:effectLst/>
                <a:latin typeface="Arial" panose="020B0604020202020204" pitchFamily="34" charset="0"/>
              </a:rPr>
              <a:t>Alterações adicionais às companhias listadas</a:t>
            </a:r>
            <a:endParaRPr lang="pt-BR" b="0" i="0" dirty="0">
              <a:solidFill>
                <a:srgbClr val="333333"/>
              </a:solidFill>
              <a:effectLst/>
              <a:latin typeface="Arial" panose="020B0604020202020204" pitchFamily="34" charset="0"/>
            </a:endParaRPr>
          </a:p>
          <a:p>
            <a:pPr fontAlgn="base"/>
            <a:r>
              <a:rPr lang="pt-BR" b="0" i="0" dirty="0">
                <a:solidFill>
                  <a:srgbClr val="333333"/>
                </a:solidFill>
                <a:effectLst/>
                <a:latin typeface="Arial" panose="020B0604020202020204" pitchFamily="34" charset="0"/>
              </a:rPr>
              <a:t> descrição dos principais assuntos de auditoria.</a:t>
            </a:r>
          </a:p>
          <a:p>
            <a:pPr fontAlgn="base">
              <a:buFont typeface="Arial" panose="020B0604020202020204" pitchFamily="34" charset="0"/>
              <a:buChar char="•"/>
            </a:pPr>
            <a:r>
              <a:rPr lang="pt-BR" b="0" i="0" dirty="0">
                <a:solidFill>
                  <a:srgbClr val="333333"/>
                </a:solidFill>
                <a:effectLst/>
                <a:latin typeface="Arial" panose="020B0604020202020204" pitchFamily="34" charset="0"/>
              </a:rPr>
              <a:t>divulgação do nome do sócio do trabalho (isso já é feito no cenário brasileiro).</a:t>
            </a:r>
          </a:p>
        </p:txBody>
      </p:sp>
      <p:sp>
        <p:nvSpPr>
          <p:cNvPr id="4" name="CaixaDeTexto 3">
            <a:extLst>
              <a:ext uri="{FF2B5EF4-FFF2-40B4-BE49-F238E27FC236}">
                <a16:creationId xmlns:a16="http://schemas.microsoft.com/office/drawing/2014/main" xmlns="" id="{AA1D4056-F746-417E-83B8-2AFEA75568FB}"/>
              </a:ext>
            </a:extLst>
          </p:cNvPr>
          <p:cNvSpPr txBox="1"/>
          <p:nvPr/>
        </p:nvSpPr>
        <p:spPr>
          <a:xfrm>
            <a:off x="477078" y="357809"/>
            <a:ext cx="7209183" cy="400110"/>
          </a:xfrm>
          <a:prstGeom prst="rect">
            <a:avLst/>
          </a:prstGeom>
          <a:noFill/>
        </p:spPr>
        <p:txBody>
          <a:bodyPr wrap="square" rtlCol="0">
            <a:spAutoFit/>
          </a:bodyPr>
          <a:lstStyle/>
          <a:p>
            <a:r>
              <a:rPr lang="pt-BR" sz="2000" dirty="0"/>
              <a:t>Novo Relatório do Auditor nas Empresas  - Para Quem</a:t>
            </a:r>
          </a:p>
        </p:txBody>
      </p:sp>
    </p:spTree>
    <p:extLst>
      <p:ext uri="{BB962C8B-B14F-4D97-AF65-F5344CB8AC3E}">
        <p14:creationId xmlns:p14="http://schemas.microsoft.com/office/powerpoint/2010/main" val="791308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59A0BE8D-9C8D-4E49-B041-5FF0155C21DA}"/>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sp>
        <p:nvSpPr>
          <p:cNvPr id="3" name="CaixaDeTexto 2">
            <a:extLst>
              <a:ext uri="{FF2B5EF4-FFF2-40B4-BE49-F238E27FC236}">
                <a16:creationId xmlns:a16="http://schemas.microsoft.com/office/drawing/2014/main" xmlns="" id="{F31A4D90-8F81-42F8-8D8C-BE0284FF5E2D}"/>
              </a:ext>
            </a:extLst>
          </p:cNvPr>
          <p:cNvSpPr txBox="1"/>
          <p:nvPr/>
        </p:nvSpPr>
        <p:spPr>
          <a:xfrm>
            <a:off x="477078" y="357809"/>
            <a:ext cx="7209183" cy="400110"/>
          </a:xfrm>
          <a:prstGeom prst="rect">
            <a:avLst/>
          </a:prstGeom>
          <a:noFill/>
        </p:spPr>
        <p:txBody>
          <a:bodyPr wrap="square" rtlCol="0">
            <a:spAutoFit/>
          </a:bodyPr>
          <a:lstStyle/>
          <a:p>
            <a:r>
              <a:rPr lang="pt-BR" sz="2000" dirty="0"/>
              <a:t>Novo Relatório do Auditor nas Empresas – Papeis Claros</a:t>
            </a:r>
          </a:p>
        </p:txBody>
      </p:sp>
      <p:sp>
        <p:nvSpPr>
          <p:cNvPr id="4" name="Retângulo 3">
            <a:extLst>
              <a:ext uri="{FF2B5EF4-FFF2-40B4-BE49-F238E27FC236}">
                <a16:creationId xmlns:a16="http://schemas.microsoft.com/office/drawing/2014/main" xmlns="" id="{FEDA961D-81FB-4AA5-AA1B-73ED7AC50FAC}"/>
              </a:ext>
            </a:extLst>
          </p:cNvPr>
          <p:cNvSpPr/>
          <p:nvPr/>
        </p:nvSpPr>
        <p:spPr>
          <a:xfrm>
            <a:off x="384313" y="1136163"/>
            <a:ext cx="11290852" cy="5078313"/>
          </a:xfrm>
          <a:prstGeom prst="rect">
            <a:avLst/>
          </a:prstGeom>
        </p:spPr>
        <p:txBody>
          <a:bodyPr wrap="square">
            <a:spAutoFit/>
          </a:bodyPr>
          <a:lstStyle/>
          <a:p>
            <a:pPr>
              <a:buFont typeface="Arial" panose="020B0604020202020204" pitchFamily="34" charset="0"/>
              <a:buChar char="•"/>
            </a:pPr>
            <a:r>
              <a:rPr lang="pt-BR" b="1" i="0" dirty="0">
                <a:solidFill>
                  <a:srgbClr val="7A7A7A"/>
                </a:solidFill>
                <a:effectLst/>
              </a:rPr>
              <a:t>Responsabilidade da administração</a:t>
            </a:r>
          </a:p>
          <a:p>
            <a:r>
              <a:rPr lang="pt-BR" b="0" i="0" dirty="0">
                <a:solidFill>
                  <a:srgbClr val="7A7A7A"/>
                </a:solidFill>
                <a:effectLst/>
              </a:rPr>
              <a:t>No parágrafo da descrição da responsabilidade da administração as informações serão ainda mais detalhadas. Além de assumir as responsabilidades já constantes no relatório atual, </a:t>
            </a:r>
            <a:r>
              <a:rPr lang="pt-BR" b="0" i="0" dirty="0">
                <a:solidFill>
                  <a:srgbClr val="FF0000"/>
                </a:solidFill>
                <a:effectLst/>
              </a:rPr>
              <a:t>a entidade deverá declarar que é ela a responsável pela avaliação da continuidade operacional da empresa.</a:t>
            </a:r>
          </a:p>
          <a:p>
            <a:endParaRPr lang="pt-BR" b="0" i="0" dirty="0">
              <a:solidFill>
                <a:srgbClr val="7A7A7A"/>
              </a:solidFill>
              <a:effectLst/>
            </a:endParaRPr>
          </a:p>
          <a:p>
            <a:pPr>
              <a:buFont typeface="Arial" panose="020B0604020202020204" pitchFamily="34" charset="0"/>
              <a:buChar char="•"/>
            </a:pPr>
            <a:r>
              <a:rPr lang="pt-BR" b="1" i="0" dirty="0">
                <a:solidFill>
                  <a:srgbClr val="7A7A7A"/>
                </a:solidFill>
                <a:effectLst/>
              </a:rPr>
              <a:t>Responsabilidade dos auditores independentes</a:t>
            </a:r>
          </a:p>
          <a:p>
            <a:r>
              <a:rPr lang="pt-BR" b="0" i="0" dirty="0">
                <a:solidFill>
                  <a:srgbClr val="7A7A7A"/>
                </a:solidFill>
                <a:effectLst/>
              </a:rPr>
              <a:t>Esse paragrafo atualmente afirma que o auditor possui uma “segurança razoável de que as demonstrações financeiras estão livres de distorção relevante”. A palavra razoável muitas vezes pode ser interpretada com desconfiança. Portanto, a alteração será que agora o auditor deverá informar que o termo tem o significado de alto nível de segurança.</a:t>
            </a:r>
          </a:p>
          <a:p>
            <a:endParaRPr lang="pt-BR" b="0" i="0" dirty="0">
              <a:solidFill>
                <a:srgbClr val="7A7A7A"/>
              </a:solidFill>
              <a:effectLst/>
            </a:endParaRPr>
          </a:p>
          <a:p>
            <a:r>
              <a:rPr lang="pt-BR" b="0" i="0" dirty="0">
                <a:solidFill>
                  <a:srgbClr val="7A7A7A"/>
                </a:solidFill>
                <a:effectLst/>
              </a:rPr>
              <a:t>O exercício de 2016 com certeza será um marco para o mercado de auditoria no Brasil, portanto, tanto auditores quanto empresários e profissionais afins devem avançar no mapeamento das mudanças do cenário econômico e, claro, na rápida adaptação. </a:t>
            </a:r>
            <a:r>
              <a:rPr lang="pt-BR" b="0" i="0" dirty="0">
                <a:solidFill>
                  <a:srgbClr val="FF0000"/>
                </a:solidFill>
                <a:effectLst/>
              </a:rPr>
              <a:t>Quanto às mudanças podemos concluir que as responsabilidades do auditor independente e da administração das empresas serão cada vez maiores</a:t>
            </a:r>
            <a:r>
              <a:rPr lang="pt-BR" b="0" i="0" dirty="0">
                <a:solidFill>
                  <a:srgbClr val="7A7A7A"/>
                </a:solidFill>
                <a:effectLst/>
              </a:rPr>
              <a:t>. </a:t>
            </a:r>
          </a:p>
          <a:p>
            <a:endParaRPr lang="pt-BR" b="0" i="0" dirty="0">
              <a:solidFill>
                <a:srgbClr val="7A7A7A"/>
              </a:solidFill>
              <a:effectLst/>
            </a:endParaRPr>
          </a:p>
          <a:p>
            <a:r>
              <a:rPr lang="pt-BR" b="0" i="0" dirty="0">
                <a:solidFill>
                  <a:srgbClr val="7A7A7A"/>
                </a:solidFill>
                <a:effectLst/>
              </a:rPr>
              <a:t>Podemos também destacar alguns pontos principais a serem observados pelas empresas de auditoria independente: há necessidade de análise mais profunda das demonstrações financeiras e riscos como um todo, maior agilidade e eficiência na entrega de resultados e uma abordagem inovadora do trabalho de auditoria independente.</a:t>
            </a:r>
          </a:p>
        </p:txBody>
      </p:sp>
    </p:spTree>
    <p:extLst>
      <p:ext uri="{BB962C8B-B14F-4D97-AF65-F5344CB8AC3E}">
        <p14:creationId xmlns:p14="http://schemas.microsoft.com/office/powerpoint/2010/main" val="4099226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FD7C695C-D506-4780-9E4E-41069D6BA9A8}"/>
              </a:ext>
            </a:extLst>
          </p:cNvPr>
          <p:cNvSpPr txBox="1"/>
          <p:nvPr/>
        </p:nvSpPr>
        <p:spPr>
          <a:xfrm>
            <a:off x="5936974" y="4134678"/>
            <a:ext cx="5539409" cy="1569660"/>
          </a:xfrm>
          <a:prstGeom prst="rect">
            <a:avLst/>
          </a:prstGeom>
          <a:noFill/>
        </p:spPr>
        <p:txBody>
          <a:bodyPr wrap="square" rtlCol="0">
            <a:spAutoFit/>
          </a:bodyPr>
          <a:lstStyle/>
          <a:p>
            <a:r>
              <a:rPr lang="pt-BR" sz="9600" dirty="0"/>
              <a:t>Obrigada!</a:t>
            </a:r>
          </a:p>
        </p:txBody>
      </p:sp>
      <p:sp>
        <p:nvSpPr>
          <p:cNvPr id="3" name="CaixaDeTexto 2">
            <a:extLst>
              <a:ext uri="{FF2B5EF4-FFF2-40B4-BE49-F238E27FC236}">
                <a16:creationId xmlns:a16="http://schemas.microsoft.com/office/drawing/2014/main" xmlns="" id="{F0C7D99E-B357-43BD-AC63-A9BA474BB259}"/>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pic>
        <p:nvPicPr>
          <p:cNvPr id="12290" name="Picture 2" descr="Resultado de imagem para perguntas e respostas">
            <a:extLst>
              <a:ext uri="{FF2B5EF4-FFF2-40B4-BE49-F238E27FC236}">
                <a16:creationId xmlns:a16="http://schemas.microsoft.com/office/drawing/2014/main" xmlns="" id="{7E066414-3E0D-4636-90C0-4C9D55B479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574" y="810040"/>
            <a:ext cx="6071519" cy="3170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40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41B583CB-2D5D-4F90-8340-D96F8A123970}"/>
              </a:ext>
            </a:extLst>
          </p:cNvPr>
          <p:cNvSpPr txBox="1"/>
          <p:nvPr/>
        </p:nvSpPr>
        <p:spPr>
          <a:xfrm>
            <a:off x="251791" y="318052"/>
            <a:ext cx="6599583" cy="369332"/>
          </a:xfrm>
          <a:prstGeom prst="rect">
            <a:avLst/>
          </a:prstGeom>
          <a:noFill/>
        </p:spPr>
        <p:txBody>
          <a:bodyPr wrap="square" rtlCol="0">
            <a:spAutoFit/>
          </a:bodyPr>
          <a:lstStyle/>
          <a:p>
            <a:r>
              <a:rPr lang="pt-BR" dirty="0"/>
              <a:t>IFRS.16</a:t>
            </a:r>
          </a:p>
        </p:txBody>
      </p:sp>
      <p:sp>
        <p:nvSpPr>
          <p:cNvPr id="3" name="CaixaDeTexto 2">
            <a:extLst>
              <a:ext uri="{FF2B5EF4-FFF2-40B4-BE49-F238E27FC236}">
                <a16:creationId xmlns:a16="http://schemas.microsoft.com/office/drawing/2014/main" xmlns="" id="{D8C5B450-5FF2-4BEF-A6C8-356DBF0A8250}"/>
              </a:ext>
            </a:extLst>
          </p:cNvPr>
          <p:cNvSpPr txBox="1"/>
          <p:nvPr/>
        </p:nvSpPr>
        <p:spPr>
          <a:xfrm>
            <a:off x="251791" y="861391"/>
            <a:ext cx="10919791" cy="369332"/>
          </a:xfrm>
          <a:prstGeom prst="rect">
            <a:avLst/>
          </a:prstGeom>
          <a:noFill/>
        </p:spPr>
        <p:txBody>
          <a:bodyPr wrap="square" rtlCol="0">
            <a:spAutoFit/>
          </a:bodyPr>
          <a:lstStyle/>
          <a:p>
            <a:r>
              <a:rPr lang="pt-BR" dirty="0"/>
              <a:t>Classificação e Distinção</a:t>
            </a:r>
          </a:p>
        </p:txBody>
      </p:sp>
      <p:sp>
        <p:nvSpPr>
          <p:cNvPr id="4" name="CaixaDeTexto 3">
            <a:extLst>
              <a:ext uri="{FF2B5EF4-FFF2-40B4-BE49-F238E27FC236}">
                <a16:creationId xmlns:a16="http://schemas.microsoft.com/office/drawing/2014/main" xmlns="" id="{AF4AE060-8096-497C-A29A-CB7BAC00BB9C}"/>
              </a:ext>
            </a:extLst>
          </p:cNvPr>
          <p:cNvSpPr txBox="1"/>
          <p:nvPr/>
        </p:nvSpPr>
        <p:spPr>
          <a:xfrm>
            <a:off x="397565" y="1669774"/>
            <a:ext cx="5155096" cy="2585323"/>
          </a:xfrm>
          <a:prstGeom prst="rect">
            <a:avLst/>
          </a:prstGeom>
          <a:noFill/>
        </p:spPr>
        <p:txBody>
          <a:bodyPr wrap="square" rtlCol="0">
            <a:spAutoFit/>
          </a:bodyPr>
          <a:lstStyle/>
          <a:p>
            <a:pPr algn="just"/>
            <a:r>
              <a:rPr lang="pt-BR" dirty="0"/>
              <a:t>No dia 13 de janeiro de 2016, foi emitido (finalmente) o novo pronunciamento sobre arrendamentos (leasing), a IFRS 16. Deve ser adotado obrigatoriamente a partir de 1 de janeiro de 2019.</a:t>
            </a:r>
          </a:p>
          <a:p>
            <a:pPr algn="just"/>
            <a:endParaRPr lang="pt-BR" dirty="0"/>
          </a:p>
          <a:p>
            <a:pPr algn="just"/>
            <a:r>
              <a:rPr lang="pt-BR" dirty="0"/>
              <a:t>Apenas para facilitar o entendimento, o post de hoje compara os modelos contábeis da norma vigente (IAS 17), bem como aquele definido pela nova norma (IFRS 16). </a:t>
            </a:r>
          </a:p>
        </p:txBody>
      </p:sp>
      <p:pic>
        <p:nvPicPr>
          <p:cNvPr id="1026" name="Picture 2" descr="Resultado de imagem para leasing">
            <a:extLst>
              <a:ext uri="{FF2B5EF4-FFF2-40B4-BE49-F238E27FC236}">
                <a16:creationId xmlns:a16="http://schemas.microsoft.com/office/drawing/2014/main" xmlns="" id="{57E29A9A-67C4-4FD2-ACAC-7AAFFFFF57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8036" y="1121372"/>
            <a:ext cx="5581650" cy="3133725"/>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a:extLst>
              <a:ext uri="{FF2B5EF4-FFF2-40B4-BE49-F238E27FC236}">
                <a16:creationId xmlns:a16="http://schemas.microsoft.com/office/drawing/2014/main" xmlns="" id="{15AC18FF-5F15-45EA-80E0-9A04F5E9DE5F}"/>
              </a:ext>
            </a:extLst>
          </p:cNvPr>
          <p:cNvSpPr/>
          <p:nvPr/>
        </p:nvSpPr>
        <p:spPr>
          <a:xfrm>
            <a:off x="651802" y="4929128"/>
            <a:ext cx="10907884" cy="1754326"/>
          </a:xfrm>
          <a:prstGeom prst="rect">
            <a:avLst/>
          </a:prstGeom>
        </p:spPr>
        <p:txBody>
          <a:bodyPr wrap="square">
            <a:spAutoFit/>
          </a:bodyPr>
          <a:lstStyle/>
          <a:p>
            <a:r>
              <a:rPr lang="pt-BR" i="1" dirty="0">
                <a:effectLst/>
                <a:latin typeface="Helvetica Neue"/>
              </a:rPr>
              <a:t>A norma futura </a:t>
            </a:r>
            <a:r>
              <a:rPr lang="pt-BR" i="1" dirty="0">
                <a:solidFill>
                  <a:srgbClr val="FF0000"/>
                </a:solidFill>
                <a:effectLst/>
                <a:latin typeface="Helvetica Neue"/>
              </a:rPr>
              <a:t>não muda a definição de arrendamento</a:t>
            </a:r>
            <a:r>
              <a:rPr lang="pt-BR" i="1" dirty="0">
                <a:effectLst/>
                <a:latin typeface="Helvetica Neue"/>
              </a:rPr>
              <a:t>, em que é um acordo pelo qual o arrendador transmite ao arrendatário, em troca de um pagamento ou série de pagamentos, </a:t>
            </a:r>
            <a:r>
              <a:rPr lang="pt-BR" i="1" dirty="0">
                <a:solidFill>
                  <a:srgbClr val="FF0000"/>
                </a:solidFill>
                <a:effectLst/>
                <a:latin typeface="Helvetica Neue"/>
              </a:rPr>
              <a:t>o direito de usar o ativo por um período de tempo pactuado (controle).</a:t>
            </a:r>
          </a:p>
          <a:p>
            <a:endParaRPr lang="pt-BR" i="1" dirty="0">
              <a:latin typeface="Helvetica Neue"/>
            </a:endParaRPr>
          </a:p>
          <a:p>
            <a:r>
              <a:rPr lang="pt-BR" i="1" dirty="0">
                <a:latin typeface="Helvetica Neue"/>
              </a:rPr>
              <a:t>Mas faz distinção entre dois tipos de arrendamento, o OPERACIONAL / MERCANTIL e o FINANCEIRO	</a:t>
            </a:r>
            <a:endParaRPr lang="pt-BR" i="1" dirty="0"/>
          </a:p>
        </p:txBody>
      </p:sp>
      <p:sp>
        <p:nvSpPr>
          <p:cNvPr id="6" name="CaixaDeTexto 5">
            <a:extLst>
              <a:ext uri="{FF2B5EF4-FFF2-40B4-BE49-F238E27FC236}">
                <a16:creationId xmlns:a16="http://schemas.microsoft.com/office/drawing/2014/main" xmlns="" id="{C2404652-B640-4A2D-B1CC-0A28E99716E7}"/>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spTree>
    <p:extLst>
      <p:ext uri="{BB962C8B-B14F-4D97-AF65-F5344CB8AC3E}">
        <p14:creationId xmlns:p14="http://schemas.microsoft.com/office/powerpoint/2010/main" val="2554495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7F3127B5-7640-4331-8EE9-D73CEE1EBBB2}"/>
              </a:ext>
            </a:extLst>
          </p:cNvPr>
          <p:cNvSpPr txBox="1"/>
          <p:nvPr/>
        </p:nvSpPr>
        <p:spPr>
          <a:xfrm>
            <a:off x="251790" y="318052"/>
            <a:ext cx="6599583" cy="369332"/>
          </a:xfrm>
          <a:prstGeom prst="rect">
            <a:avLst/>
          </a:prstGeom>
          <a:noFill/>
        </p:spPr>
        <p:txBody>
          <a:bodyPr wrap="square" rtlCol="0">
            <a:spAutoFit/>
          </a:bodyPr>
          <a:lstStyle/>
          <a:p>
            <a:r>
              <a:rPr lang="pt-BR" dirty="0"/>
              <a:t>IFRS.16 – Entendendo a Natureza dos Contratos </a:t>
            </a:r>
          </a:p>
        </p:txBody>
      </p:sp>
      <p:sp>
        <p:nvSpPr>
          <p:cNvPr id="3" name="Retângulo 2">
            <a:extLst>
              <a:ext uri="{FF2B5EF4-FFF2-40B4-BE49-F238E27FC236}">
                <a16:creationId xmlns:a16="http://schemas.microsoft.com/office/drawing/2014/main" xmlns="" id="{E087E8C4-6D0A-4276-9140-842CB929B724}"/>
              </a:ext>
            </a:extLst>
          </p:cNvPr>
          <p:cNvSpPr/>
          <p:nvPr/>
        </p:nvSpPr>
        <p:spPr>
          <a:xfrm>
            <a:off x="251790" y="954301"/>
            <a:ext cx="11516139" cy="923330"/>
          </a:xfrm>
          <a:prstGeom prst="rect">
            <a:avLst/>
          </a:prstGeom>
        </p:spPr>
        <p:txBody>
          <a:bodyPr wrap="square">
            <a:spAutoFit/>
          </a:bodyPr>
          <a:lstStyle/>
          <a:p>
            <a:r>
              <a:rPr lang="pt-BR" b="0" i="0" dirty="0">
                <a:effectLst/>
                <a:latin typeface="Helvetica Neue"/>
              </a:rPr>
              <a:t>“Um leasing </a:t>
            </a:r>
            <a:r>
              <a:rPr lang="pt-BR" b="0" i="0" dirty="0">
                <a:solidFill>
                  <a:srgbClr val="FF0000"/>
                </a:solidFill>
                <a:effectLst/>
                <a:latin typeface="Helvetica Neue"/>
              </a:rPr>
              <a:t>FINANCEIRO</a:t>
            </a:r>
            <a:r>
              <a:rPr lang="pt-BR" b="0" i="0" dirty="0">
                <a:effectLst/>
                <a:latin typeface="Helvetica Neue"/>
              </a:rPr>
              <a:t> é aquele que </a:t>
            </a:r>
            <a:r>
              <a:rPr lang="pt-BR" i="1" dirty="0">
                <a:solidFill>
                  <a:srgbClr val="FF0000"/>
                </a:solidFill>
                <a:effectLst/>
                <a:latin typeface="Helvetica Neue"/>
              </a:rPr>
              <a:t>transfere substancialmente todos os riscos e benefícios inerentes à propriedade</a:t>
            </a:r>
            <a:r>
              <a:rPr lang="pt-BR" b="0" i="0" dirty="0">
                <a:effectLst/>
                <a:latin typeface="Helvetica Neue"/>
              </a:rPr>
              <a:t>, em que essa pode ou não ser eventualmente transferida. Já o </a:t>
            </a:r>
            <a:r>
              <a:rPr lang="pt-BR" b="0" i="1" dirty="0">
                <a:solidFill>
                  <a:srgbClr val="FF0000"/>
                </a:solidFill>
                <a:effectLst/>
                <a:latin typeface="Helvetica Neue"/>
              </a:rPr>
              <a:t>operacional, é qualquer leasing que não seja classificado como financeiro</a:t>
            </a:r>
            <a:r>
              <a:rPr lang="pt-BR" b="0" i="0" dirty="0">
                <a:effectLst/>
                <a:latin typeface="Helvetica Neue"/>
              </a:rPr>
              <a:t>.”</a:t>
            </a:r>
            <a:endParaRPr lang="pt-BR" dirty="0"/>
          </a:p>
        </p:txBody>
      </p:sp>
      <p:sp>
        <p:nvSpPr>
          <p:cNvPr id="4" name="CaixaDeTexto 3">
            <a:extLst>
              <a:ext uri="{FF2B5EF4-FFF2-40B4-BE49-F238E27FC236}">
                <a16:creationId xmlns:a16="http://schemas.microsoft.com/office/drawing/2014/main" xmlns="" id="{D52051AA-8DC6-4296-AF92-54D7B3856AEB}"/>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pic>
        <p:nvPicPr>
          <p:cNvPr id="6" name="Picture 2" descr="http://s3.amazonaws.com/magoo/ABAAAA964AC-1.jpg">
            <a:extLst>
              <a:ext uri="{FF2B5EF4-FFF2-40B4-BE49-F238E27FC236}">
                <a16:creationId xmlns:a16="http://schemas.microsoft.com/office/drawing/2014/main" xmlns="" id="{A0EF2FDC-0BE6-4A82-B8D6-8B79B80FF0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8283" y="2496241"/>
            <a:ext cx="6070019" cy="2478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81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xmlns="" id="{A4764F23-31FC-4D40-80C9-793CACA008D5}"/>
              </a:ext>
            </a:extLst>
          </p:cNvPr>
          <p:cNvSpPr/>
          <p:nvPr/>
        </p:nvSpPr>
        <p:spPr>
          <a:xfrm>
            <a:off x="251790" y="1412479"/>
            <a:ext cx="6416296" cy="1200329"/>
          </a:xfrm>
          <a:prstGeom prst="rect">
            <a:avLst/>
          </a:prstGeom>
        </p:spPr>
        <p:txBody>
          <a:bodyPr wrap="square">
            <a:spAutoFit/>
          </a:bodyPr>
          <a:lstStyle/>
          <a:p>
            <a:pPr algn="just"/>
            <a:r>
              <a:rPr lang="pt-BR" b="0" i="0" dirty="0">
                <a:solidFill>
                  <a:srgbClr val="333333"/>
                </a:solidFill>
                <a:effectLst/>
                <a:latin typeface="Arial" panose="020B0604020202020204" pitchFamily="34" charset="0"/>
              </a:rPr>
              <a:t>A sociedade arrendadora concede o uso da propriedade à arrendatária, mas assume o compromisso de prestar assistência técnica bem como o risco comercial da obsolescência do bem objeto do leasing. </a:t>
            </a:r>
            <a:endParaRPr lang="pt-BR" dirty="0"/>
          </a:p>
        </p:txBody>
      </p:sp>
      <p:sp>
        <p:nvSpPr>
          <p:cNvPr id="5" name="CaixaDeTexto 4">
            <a:extLst>
              <a:ext uri="{FF2B5EF4-FFF2-40B4-BE49-F238E27FC236}">
                <a16:creationId xmlns:a16="http://schemas.microsoft.com/office/drawing/2014/main" xmlns="" id="{9A0361DD-B0F2-43C6-9A7B-1B12ABF271F0}"/>
              </a:ext>
            </a:extLst>
          </p:cNvPr>
          <p:cNvSpPr txBox="1"/>
          <p:nvPr/>
        </p:nvSpPr>
        <p:spPr>
          <a:xfrm>
            <a:off x="251790" y="318052"/>
            <a:ext cx="6599583" cy="369332"/>
          </a:xfrm>
          <a:prstGeom prst="rect">
            <a:avLst/>
          </a:prstGeom>
          <a:noFill/>
        </p:spPr>
        <p:txBody>
          <a:bodyPr wrap="square" rtlCol="0">
            <a:spAutoFit/>
          </a:bodyPr>
          <a:lstStyle/>
          <a:p>
            <a:r>
              <a:rPr lang="pt-BR" dirty="0"/>
              <a:t>IFRS.16 – Entendendo a Natureza dos Contratos </a:t>
            </a:r>
          </a:p>
        </p:txBody>
      </p:sp>
      <p:pic>
        <p:nvPicPr>
          <p:cNvPr id="6148" name="Picture 4" descr="http://s3.amazonaws.com/magoo/ABAAAA964AC-2.jpg">
            <a:extLst>
              <a:ext uri="{FF2B5EF4-FFF2-40B4-BE49-F238E27FC236}">
                <a16:creationId xmlns:a16="http://schemas.microsoft.com/office/drawing/2014/main" xmlns="" id="{3DD36C09-1ACF-45D8-B235-2310002BF4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2697" y="1127343"/>
            <a:ext cx="4417563" cy="1770602"/>
          </a:xfrm>
          <a:prstGeom prst="rect">
            <a:avLst/>
          </a:prstGeom>
          <a:noFill/>
          <a:extLst>
            <a:ext uri="{909E8E84-426E-40DD-AFC4-6F175D3DCCD1}">
              <a14:hiddenFill xmlns:a14="http://schemas.microsoft.com/office/drawing/2010/main">
                <a:solidFill>
                  <a:srgbClr val="FFFFFF"/>
                </a:solidFill>
              </a14:hiddenFill>
            </a:ext>
          </a:extLst>
        </p:spPr>
      </p:pic>
      <p:sp>
        <p:nvSpPr>
          <p:cNvPr id="4" name="Retângulo 3">
            <a:extLst>
              <a:ext uri="{FF2B5EF4-FFF2-40B4-BE49-F238E27FC236}">
                <a16:creationId xmlns:a16="http://schemas.microsoft.com/office/drawing/2014/main" xmlns="" id="{AE6793D7-1BC9-4506-8E91-AF4462742CB8}"/>
              </a:ext>
            </a:extLst>
          </p:cNvPr>
          <p:cNvSpPr/>
          <p:nvPr/>
        </p:nvSpPr>
        <p:spPr>
          <a:xfrm>
            <a:off x="369735" y="3221502"/>
            <a:ext cx="8816468" cy="3139321"/>
          </a:xfrm>
          <a:prstGeom prst="rect">
            <a:avLst/>
          </a:prstGeom>
        </p:spPr>
        <p:txBody>
          <a:bodyPr wrap="square">
            <a:spAutoFit/>
          </a:bodyPr>
          <a:lstStyle/>
          <a:p>
            <a:r>
              <a:rPr lang="pt-BR" b="0" i="0" dirty="0">
                <a:solidFill>
                  <a:srgbClr val="333333"/>
                </a:solidFill>
                <a:effectLst/>
                <a:latin typeface="Arial" panose="020B0604020202020204" pitchFamily="34" charset="0"/>
              </a:rPr>
              <a:t>O </a:t>
            </a:r>
            <a:r>
              <a:rPr lang="pt-BR" b="0" i="0" dirty="0">
                <a:solidFill>
                  <a:srgbClr val="FF0000"/>
                </a:solidFill>
                <a:effectLst/>
                <a:latin typeface="Arial" panose="020B0604020202020204" pitchFamily="34" charset="0"/>
              </a:rPr>
              <a:t>leasing operacional </a:t>
            </a:r>
            <a:r>
              <a:rPr lang="pt-BR" b="0" i="0" dirty="0">
                <a:solidFill>
                  <a:srgbClr val="333333"/>
                </a:solidFill>
                <a:effectLst/>
                <a:latin typeface="Arial" panose="020B0604020202020204" pitchFamily="34" charset="0"/>
              </a:rPr>
              <a:t>tem as seguintes características: </a:t>
            </a:r>
          </a:p>
          <a:p>
            <a:endParaRPr lang="pt-BR" dirty="0">
              <a:solidFill>
                <a:srgbClr val="333333"/>
              </a:solidFill>
              <a:latin typeface="Arial" panose="020B0604020202020204" pitchFamily="34" charset="0"/>
            </a:endParaRPr>
          </a:p>
          <a:p>
            <a:r>
              <a:rPr lang="pt-BR" b="0" i="0" dirty="0">
                <a:solidFill>
                  <a:srgbClr val="333333"/>
                </a:solidFill>
                <a:effectLst/>
                <a:latin typeface="Arial" panose="020B0604020202020204" pitchFamily="34" charset="0"/>
              </a:rPr>
              <a:t>•as contraprestações são, em geral, mais elevadas que no leasing financeiro;</a:t>
            </a:r>
          </a:p>
          <a:p>
            <a:r>
              <a:rPr lang="pt-BR" b="0" i="0" dirty="0">
                <a:solidFill>
                  <a:srgbClr val="333333"/>
                </a:solidFill>
                <a:effectLst/>
                <a:latin typeface="Arial" panose="020B0604020202020204" pitchFamily="34" charset="0"/>
              </a:rPr>
              <a:t>•o valor residual é relevante;</a:t>
            </a:r>
          </a:p>
          <a:p>
            <a:r>
              <a:rPr lang="pt-BR" b="0" i="0" dirty="0">
                <a:solidFill>
                  <a:srgbClr val="333333"/>
                </a:solidFill>
                <a:effectLst/>
                <a:latin typeface="Arial" panose="020B0604020202020204" pitchFamily="34" charset="0"/>
              </a:rPr>
              <a:t>•pode ser confundido com locação/</a:t>
            </a:r>
          </a:p>
          <a:p>
            <a:r>
              <a:rPr lang="pt-BR" b="0" i="0" dirty="0">
                <a:solidFill>
                  <a:srgbClr val="333333"/>
                </a:solidFill>
                <a:effectLst/>
                <a:latin typeface="Arial" panose="020B0604020202020204" pitchFamily="34" charset="0"/>
              </a:rPr>
              <a:t>•prazo de vigência contratual é normalmente curto;</a:t>
            </a:r>
          </a:p>
          <a:p>
            <a:r>
              <a:rPr lang="pt-BR" b="0" i="0" dirty="0">
                <a:solidFill>
                  <a:srgbClr val="333333"/>
                </a:solidFill>
                <a:effectLst/>
                <a:latin typeface="Arial" panose="020B0604020202020204" pitchFamily="34" charset="0"/>
              </a:rPr>
              <a:t>•é facultativa a cláusula de opção de compra;</a:t>
            </a:r>
          </a:p>
          <a:p>
            <a:r>
              <a:rPr lang="pt-BR" b="0" i="0" dirty="0">
                <a:solidFill>
                  <a:srgbClr val="333333"/>
                </a:solidFill>
                <a:effectLst/>
                <a:latin typeface="Arial" panose="020B0604020202020204" pitchFamily="34" charset="0"/>
              </a:rPr>
              <a:t>•possibilidade de rescisão mediante acordo bilateral;</a:t>
            </a:r>
          </a:p>
          <a:p>
            <a:r>
              <a:rPr lang="pt-BR" b="0" i="0" dirty="0">
                <a:solidFill>
                  <a:srgbClr val="333333"/>
                </a:solidFill>
                <a:effectLst/>
                <a:latin typeface="Arial" panose="020B0604020202020204" pitchFamily="34" charset="0"/>
              </a:rPr>
              <a:t>•não envolve a intermediação;</a:t>
            </a:r>
          </a:p>
          <a:p>
            <a:r>
              <a:rPr lang="pt-BR" b="0" i="0" dirty="0">
                <a:solidFill>
                  <a:srgbClr val="333333"/>
                </a:solidFill>
                <a:effectLst/>
                <a:latin typeface="Arial" panose="020B0604020202020204" pitchFamily="34" charset="0"/>
              </a:rPr>
              <a:t>•a recuperação do investimento pela arrendadora ocorre por meio do arrendamento do mesmo bem a diversos clientes.</a:t>
            </a:r>
          </a:p>
        </p:txBody>
      </p:sp>
      <p:sp>
        <p:nvSpPr>
          <p:cNvPr id="8" name="CaixaDeTexto 7">
            <a:extLst>
              <a:ext uri="{FF2B5EF4-FFF2-40B4-BE49-F238E27FC236}">
                <a16:creationId xmlns:a16="http://schemas.microsoft.com/office/drawing/2014/main" xmlns="" id="{DB620106-C374-445D-8B4B-A1DFBACB8C05}"/>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spTree>
    <p:extLst>
      <p:ext uri="{BB962C8B-B14F-4D97-AF65-F5344CB8AC3E}">
        <p14:creationId xmlns:p14="http://schemas.microsoft.com/office/powerpoint/2010/main" val="266500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00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100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100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100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100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100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xmlns="" id="{C1DD6C71-2D0B-41B2-A75A-739285CCE8C7}"/>
              </a:ext>
            </a:extLst>
          </p:cNvPr>
          <p:cNvSpPr/>
          <p:nvPr/>
        </p:nvSpPr>
        <p:spPr>
          <a:xfrm>
            <a:off x="647114" y="3222289"/>
            <a:ext cx="10592972" cy="2893100"/>
          </a:xfrm>
          <a:prstGeom prst="rect">
            <a:avLst/>
          </a:prstGeom>
        </p:spPr>
        <p:txBody>
          <a:bodyPr wrap="square">
            <a:spAutoFit/>
          </a:bodyPr>
          <a:lstStyle/>
          <a:p>
            <a:r>
              <a:rPr lang="pt-BR" sz="1400" b="0" i="0" dirty="0">
                <a:effectLst/>
                <a:latin typeface="Helvetica Neue"/>
              </a:rPr>
              <a:t>A determinação da classificação de um leasing depende da </a:t>
            </a:r>
            <a:r>
              <a:rPr lang="pt-BR" sz="1400" b="0" i="0" dirty="0">
                <a:solidFill>
                  <a:srgbClr val="FF0000"/>
                </a:solidFill>
                <a:effectLst/>
                <a:latin typeface="Helvetica Neue"/>
              </a:rPr>
              <a:t>essência da transação</a:t>
            </a:r>
            <a:r>
              <a:rPr lang="pt-BR" sz="1400" b="0" i="0" dirty="0">
                <a:effectLst/>
                <a:latin typeface="Helvetica Neue"/>
              </a:rPr>
              <a:t>, e não somente a forma legal do contrato. As seguintes situações, individualmente ou em combinação, indicam que o </a:t>
            </a:r>
            <a:r>
              <a:rPr lang="pt-BR" sz="1400" b="0" i="0" dirty="0">
                <a:solidFill>
                  <a:srgbClr val="FF0000"/>
                </a:solidFill>
                <a:effectLst/>
                <a:latin typeface="Helvetica Neue"/>
              </a:rPr>
              <a:t>leasing é financeiro:</a:t>
            </a:r>
          </a:p>
          <a:p>
            <a:endParaRPr lang="pt-BR" sz="1400" b="0" i="0" dirty="0">
              <a:solidFill>
                <a:srgbClr val="FF0000"/>
              </a:solidFill>
              <a:effectLst/>
              <a:latin typeface="Helvetica Neue"/>
            </a:endParaRPr>
          </a:p>
          <a:p>
            <a:pPr fontAlgn="base">
              <a:buFont typeface="Arial" panose="020B0604020202020204" pitchFamily="34" charset="0"/>
              <a:buChar char="•"/>
            </a:pPr>
            <a:r>
              <a:rPr lang="pt-BR" sz="1400" b="0" i="0" dirty="0">
                <a:effectLst/>
                <a:latin typeface="Helvetica Neue"/>
              </a:rPr>
              <a:t>O leasing transfere a titularidade do ativo ao arrendatário até o final do prazo do leasing;</a:t>
            </a:r>
          </a:p>
          <a:p>
            <a:pPr fontAlgn="base">
              <a:buFont typeface="Arial" panose="020B0604020202020204" pitchFamily="34" charset="0"/>
              <a:buChar char="•"/>
            </a:pPr>
            <a:r>
              <a:rPr lang="pt-BR" sz="1400" b="0" i="0" dirty="0">
                <a:effectLst/>
                <a:latin typeface="Helvetica Neue"/>
              </a:rPr>
              <a:t>O arrendatário tem a opção de comprar o ativo a um preço que se espera ser suficientemente mais baixo do que o valor justo, na data em que opção se tornar exercível, para que seja razoavelmente certo, no início do leasing, que a opção será exercida;</a:t>
            </a:r>
          </a:p>
          <a:p>
            <a:pPr fontAlgn="base">
              <a:buFont typeface="Arial" panose="020B0604020202020204" pitchFamily="34" charset="0"/>
              <a:buChar char="•"/>
            </a:pPr>
            <a:r>
              <a:rPr lang="pt-BR" sz="1400" b="0" i="0" dirty="0">
                <a:effectLst/>
                <a:latin typeface="Helvetica Neue"/>
              </a:rPr>
              <a:t>O prazo do arrendamento é equivalente à vida econômica do ativo, mesmo se a titularidade não for transferida;</a:t>
            </a:r>
          </a:p>
          <a:p>
            <a:pPr fontAlgn="base">
              <a:buFont typeface="Arial" panose="020B0604020202020204" pitchFamily="34" charset="0"/>
              <a:buChar char="•"/>
            </a:pPr>
            <a:r>
              <a:rPr lang="pt-BR" sz="1400" b="0" i="0" dirty="0">
                <a:effectLst/>
                <a:latin typeface="Helvetica Neue"/>
              </a:rPr>
              <a:t>No início do leasing, o valor presente dos pagamentos mínimos do arrendamento equivale substancialmente à totalidade do valor justo do ativo arrendado;</a:t>
            </a:r>
          </a:p>
          <a:p>
            <a:pPr fontAlgn="base">
              <a:buFont typeface="Arial" panose="020B0604020202020204" pitchFamily="34" charset="0"/>
              <a:buChar char="•"/>
            </a:pPr>
            <a:r>
              <a:rPr lang="pt-BR" sz="1400" b="0" i="0" dirty="0">
                <a:effectLst/>
                <a:latin typeface="Helvetica Neue"/>
              </a:rPr>
              <a:t>Os ativos arrendados são de tal natureza específica, que somente o arrendatário pode usá-los sem modificações importantes;</a:t>
            </a:r>
          </a:p>
          <a:p>
            <a:pPr fontAlgn="base">
              <a:buFont typeface="Arial" panose="020B0604020202020204" pitchFamily="34" charset="0"/>
              <a:buChar char="•"/>
            </a:pPr>
            <a:r>
              <a:rPr lang="pt-BR" sz="1400" b="0" i="0" dirty="0">
                <a:effectLst/>
                <a:latin typeface="Helvetica Neue"/>
              </a:rPr>
              <a:t>Os ganhos ou perdas provenientes da flutuação no valor justo residual se acumularem para o arrendatário; e</a:t>
            </a:r>
          </a:p>
          <a:p>
            <a:pPr fontAlgn="base">
              <a:buFont typeface="Arial" panose="020B0604020202020204" pitchFamily="34" charset="0"/>
              <a:buChar char="•"/>
            </a:pPr>
            <a:r>
              <a:rPr lang="pt-BR" sz="1400" b="0" i="0" dirty="0">
                <a:effectLst/>
                <a:latin typeface="Helvetica Neue"/>
              </a:rPr>
              <a:t>O arrendatário tiver a capacidade de continuar o arrendamento por um período secundário, por um aluguel que seja substancialmente menor que o aluguel de mercado.</a:t>
            </a:r>
          </a:p>
        </p:txBody>
      </p:sp>
      <p:pic>
        <p:nvPicPr>
          <p:cNvPr id="7170" name="Picture 2" descr="http://s3.amazonaws.com/magoo/ABAAAA964AC-3.jpg">
            <a:extLst>
              <a:ext uri="{FF2B5EF4-FFF2-40B4-BE49-F238E27FC236}">
                <a16:creationId xmlns:a16="http://schemas.microsoft.com/office/drawing/2014/main" xmlns="" id="{ACCD6655-7F99-4CC1-A859-2B2E95212D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4383" y="1213924"/>
            <a:ext cx="8228834" cy="1712156"/>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a:extLst>
              <a:ext uri="{FF2B5EF4-FFF2-40B4-BE49-F238E27FC236}">
                <a16:creationId xmlns:a16="http://schemas.microsoft.com/office/drawing/2014/main" xmlns="" id="{B7761B11-A05B-42FB-8E40-AAF342EFB105}"/>
              </a:ext>
            </a:extLst>
          </p:cNvPr>
          <p:cNvSpPr txBox="1"/>
          <p:nvPr/>
        </p:nvSpPr>
        <p:spPr>
          <a:xfrm>
            <a:off x="251790" y="318052"/>
            <a:ext cx="6599583" cy="369332"/>
          </a:xfrm>
          <a:prstGeom prst="rect">
            <a:avLst/>
          </a:prstGeom>
          <a:noFill/>
        </p:spPr>
        <p:txBody>
          <a:bodyPr wrap="square" rtlCol="0">
            <a:spAutoFit/>
          </a:bodyPr>
          <a:lstStyle/>
          <a:p>
            <a:r>
              <a:rPr lang="pt-BR" dirty="0"/>
              <a:t>IFRS.16 – Entendendo a Natureza dos Contratos </a:t>
            </a:r>
          </a:p>
        </p:txBody>
      </p:sp>
      <p:sp>
        <p:nvSpPr>
          <p:cNvPr id="6" name="CaixaDeTexto 5">
            <a:extLst>
              <a:ext uri="{FF2B5EF4-FFF2-40B4-BE49-F238E27FC236}">
                <a16:creationId xmlns:a16="http://schemas.microsoft.com/office/drawing/2014/main" xmlns="" id="{BB119188-3404-4E25-B035-F0F8B1419203}"/>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spTree>
    <p:extLst>
      <p:ext uri="{BB962C8B-B14F-4D97-AF65-F5344CB8AC3E}">
        <p14:creationId xmlns:p14="http://schemas.microsoft.com/office/powerpoint/2010/main" val="91053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100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100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100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100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100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100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xmlns="" id="{A182C546-9564-4939-8B84-C061F0EBA02E}"/>
              </a:ext>
            </a:extLst>
          </p:cNvPr>
          <p:cNvSpPr txBox="1"/>
          <p:nvPr/>
        </p:nvSpPr>
        <p:spPr>
          <a:xfrm>
            <a:off x="251790" y="113110"/>
            <a:ext cx="6599583" cy="369332"/>
          </a:xfrm>
          <a:prstGeom prst="rect">
            <a:avLst/>
          </a:prstGeom>
          <a:noFill/>
        </p:spPr>
        <p:txBody>
          <a:bodyPr wrap="square" rtlCol="0">
            <a:spAutoFit/>
          </a:bodyPr>
          <a:lstStyle/>
          <a:p>
            <a:r>
              <a:rPr lang="pt-BR" dirty="0"/>
              <a:t>IFRS.16 – Impactos -Pontos de atenção  </a:t>
            </a:r>
          </a:p>
        </p:txBody>
      </p:sp>
      <p:sp>
        <p:nvSpPr>
          <p:cNvPr id="2" name="Retângulo 1">
            <a:extLst>
              <a:ext uri="{FF2B5EF4-FFF2-40B4-BE49-F238E27FC236}">
                <a16:creationId xmlns:a16="http://schemas.microsoft.com/office/drawing/2014/main" xmlns="" id="{6B11A9B6-2B16-40C8-A939-6CDD71E41C30}"/>
              </a:ext>
            </a:extLst>
          </p:cNvPr>
          <p:cNvSpPr/>
          <p:nvPr/>
        </p:nvSpPr>
        <p:spPr>
          <a:xfrm>
            <a:off x="251790" y="907271"/>
            <a:ext cx="5618923" cy="1077218"/>
          </a:xfrm>
          <a:prstGeom prst="rect">
            <a:avLst/>
          </a:prstGeom>
        </p:spPr>
        <p:txBody>
          <a:bodyPr wrap="square">
            <a:spAutoFit/>
          </a:bodyPr>
          <a:lstStyle/>
          <a:p>
            <a:pPr marL="285750" indent="-285750" algn="just">
              <a:buFont typeface="Wingdings" panose="05000000000000000000" pitchFamily="2" charset="2"/>
              <a:buChar char="Ø"/>
            </a:pPr>
            <a:r>
              <a:rPr lang="pt-BR" sz="1600" dirty="0"/>
              <a:t>Pela primeira vez, todos os arrendamentos serão reconhecidos no balanço patrimonial do arrendatário, sendo registrado um passivo para pagamentos futuros e um ativo intangível para o direito de uso</a:t>
            </a:r>
          </a:p>
        </p:txBody>
      </p:sp>
      <p:sp>
        <p:nvSpPr>
          <p:cNvPr id="4" name="Retângulo 3">
            <a:extLst>
              <a:ext uri="{FF2B5EF4-FFF2-40B4-BE49-F238E27FC236}">
                <a16:creationId xmlns:a16="http://schemas.microsoft.com/office/drawing/2014/main" xmlns="" id="{5DB4EAEB-20BD-45A6-B62B-40E785CFC8E4}"/>
              </a:ext>
            </a:extLst>
          </p:cNvPr>
          <p:cNvSpPr/>
          <p:nvPr/>
        </p:nvSpPr>
        <p:spPr>
          <a:xfrm>
            <a:off x="251790" y="2188987"/>
            <a:ext cx="5618923" cy="1077218"/>
          </a:xfrm>
          <a:prstGeom prst="rect">
            <a:avLst/>
          </a:prstGeom>
        </p:spPr>
        <p:txBody>
          <a:bodyPr wrap="square">
            <a:spAutoFit/>
          </a:bodyPr>
          <a:lstStyle/>
          <a:p>
            <a:pPr marL="285750" indent="-285750" algn="just">
              <a:buFont typeface="Wingdings" panose="05000000000000000000" pitchFamily="2" charset="2"/>
              <a:buChar char="Ø"/>
            </a:pPr>
            <a:r>
              <a:rPr lang="pt-BR" sz="1600" dirty="0"/>
              <a:t>A definição de arrendamento abrange todos os contratos que dão direito ao uso e controle de um ativo identificável, incluindo contratos de locação e, potencialmente, alguns componentes de contratos de prestação de serviços</a:t>
            </a:r>
          </a:p>
        </p:txBody>
      </p:sp>
      <p:sp>
        <p:nvSpPr>
          <p:cNvPr id="5" name="Retângulo 4">
            <a:extLst>
              <a:ext uri="{FF2B5EF4-FFF2-40B4-BE49-F238E27FC236}">
                <a16:creationId xmlns:a16="http://schemas.microsoft.com/office/drawing/2014/main" xmlns="" id="{EE7EA4FF-5941-4277-9795-B1EB34E22F79}"/>
              </a:ext>
            </a:extLst>
          </p:cNvPr>
          <p:cNvSpPr/>
          <p:nvPr/>
        </p:nvSpPr>
        <p:spPr>
          <a:xfrm>
            <a:off x="251790" y="3461461"/>
            <a:ext cx="5618923" cy="1077218"/>
          </a:xfrm>
          <a:prstGeom prst="rect">
            <a:avLst/>
          </a:prstGeom>
        </p:spPr>
        <p:txBody>
          <a:bodyPr wrap="square">
            <a:spAutoFit/>
          </a:bodyPr>
          <a:lstStyle/>
          <a:p>
            <a:pPr marL="285750" indent="-285750" algn="just">
              <a:buFont typeface="Wingdings" panose="05000000000000000000" pitchFamily="2" charset="2"/>
              <a:buChar char="Ø"/>
            </a:pPr>
            <a:r>
              <a:rPr lang="pt-BR" sz="1600" dirty="0"/>
              <a:t>As despesas de arrendamento </a:t>
            </a:r>
            <a:r>
              <a:rPr lang="pt-BR" sz="1600" dirty="0">
                <a:solidFill>
                  <a:srgbClr val="FF0000"/>
                </a:solidFill>
              </a:rPr>
              <a:t>não serão mais reconhecidas de forma linear. As mesmas serão contabilizadas como despesa de juros e amortização</a:t>
            </a:r>
            <a:r>
              <a:rPr lang="pt-BR" sz="1600" dirty="0"/>
              <a:t>, sendo que a despesa total de arrendamento será maior nos primeiros anos do contrato.</a:t>
            </a:r>
          </a:p>
        </p:txBody>
      </p:sp>
      <p:sp>
        <p:nvSpPr>
          <p:cNvPr id="6" name="Retângulo 5">
            <a:extLst>
              <a:ext uri="{FF2B5EF4-FFF2-40B4-BE49-F238E27FC236}">
                <a16:creationId xmlns:a16="http://schemas.microsoft.com/office/drawing/2014/main" xmlns="" id="{19A980AF-3BA7-4FFA-B1B6-ADDF911040DB}"/>
              </a:ext>
            </a:extLst>
          </p:cNvPr>
          <p:cNvSpPr/>
          <p:nvPr/>
        </p:nvSpPr>
        <p:spPr>
          <a:xfrm>
            <a:off x="298172" y="4726232"/>
            <a:ext cx="5526158" cy="1077218"/>
          </a:xfrm>
          <a:prstGeom prst="rect">
            <a:avLst/>
          </a:prstGeom>
        </p:spPr>
        <p:txBody>
          <a:bodyPr wrap="square">
            <a:spAutoFit/>
          </a:bodyPr>
          <a:lstStyle/>
          <a:p>
            <a:pPr marL="285750" indent="-285750">
              <a:buFont typeface="Wingdings" panose="05000000000000000000" pitchFamily="2" charset="2"/>
              <a:buChar char="Ø"/>
            </a:pPr>
            <a:r>
              <a:rPr lang="pt-BR" sz="1600" dirty="0"/>
              <a:t>Arrendamentos irão gerar despesas operacionais e financeiras e, dessa forma, a</a:t>
            </a:r>
            <a:r>
              <a:rPr lang="pt-BR" sz="1600" dirty="0">
                <a:solidFill>
                  <a:srgbClr val="FF0000"/>
                </a:solidFill>
              </a:rPr>
              <a:t> alteração na forma de classificação da despesa de arrendamento irá aumentar o EBITDA, bem como o fluxo de caixa operacional</a:t>
            </a:r>
            <a:r>
              <a:rPr lang="pt-BR" sz="1600" dirty="0"/>
              <a:t>.</a:t>
            </a:r>
          </a:p>
        </p:txBody>
      </p:sp>
      <p:sp>
        <p:nvSpPr>
          <p:cNvPr id="7" name="Retângulo 6">
            <a:extLst>
              <a:ext uri="{FF2B5EF4-FFF2-40B4-BE49-F238E27FC236}">
                <a16:creationId xmlns:a16="http://schemas.microsoft.com/office/drawing/2014/main" xmlns="" id="{BC00BB2E-1669-453C-AFF8-1F2FAE4D0489}"/>
              </a:ext>
            </a:extLst>
          </p:cNvPr>
          <p:cNvSpPr/>
          <p:nvPr/>
        </p:nvSpPr>
        <p:spPr>
          <a:xfrm>
            <a:off x="6175512" y="818938"/>
            <a:ext cx="5844209" cy="1323439"/>
          </a:xfrm>
          <a:prstGeom prst="rect">
            <a:avLst/>
          </a:prstGeom>
        </p:spPr>
        <p:txBody>
          <a:bodyPr wrap="square">
            <a:spAutoFit/>
          </a:bodyPr>
          <a:lstStyle/>
          <a:p>
            <a:pPr marL="285750" indent="-285750" algn="just">
              <a:buFont typeface="Wingdings" panose="05000000000000000000" pitchFamily="2" charset="2"/>
              <a:buChar char="Ø"/>
            </a:pPr>
            <a:r>
              <a:rPr lang="pt-BR" sz="1600" dirty="0"/>
              <a:t>Os elementos variáveis dos pagamentos de arrendamento (como, por exemplo, um contrato de locação de varejo com parte dos pagamentos baseada em vendas) não são considerados no cálculo do passivo, sendo registrados como despesa </a:t>
            </a:r>
            <a:r>
              <a:rPr lang="pt-BR" sz="1600" dirty="0" smtClean="0"/>
              <a:t>operacional.</a:t>
            </a:r>
            <a:endParaRPr lang="pt-BR" sz="1600" dirty="0"/>
          </a:p>
        </p:txBody>
      </p:sp>
      <p:sp>
        <p:nvSpPr>
          <p:cNvPr id="8" name="Retângulo 7">
            <a:extLst>
              <a:ext uri="{FF2B5EF4-FFF2-40B4-BE49-F238E27FC236}">
                <a16:creationId xmlns:a16="http://schemas.microsoft.com/office/drawing/2014/main" xmlns="" id="{CC2D7EE1-B3CE-4E27-A0FB-341461FFC1FF}"/>
              </a:ext>
            </a:extLst>
          </p:cNvPr>
          <p:cNvSpPr/>
          <p:nvPr/>
        </p:nvSpPr>
        <p:spPr>
          <a:xfrm>
            <a:off x="6255024" y="2142377"/>
            <a:ext cx="5685183" cy="830997"/>
          </a:xfrm>
          <a:prstGeom prst="rect">
            <a:avLst/>
          </a:prstGeom>
        </p:spPr>
        <p:txBody>
          <a:bodyPr wrap="square">
            <a:spAutoFit/>
          </a:bodyPr>
          <a:lstStyle/>
          <a:p>
            <a:pPr marL="285750" indent="-285750">
              <a:buFont typeface="Wingdings" panose="05000000000000000000" pitchFamily="2" charset="2"/>
              <a:buChar char="Ø"/>
            </a:pPr>
            <a:r>
              <a:rPr lang="pt-BR" sz="1600" dirty="0"/>
              <a:t>Apesar de alterar radicalmente a contabilidade do arrendatário, a nova norma não traz mudanças significativas para a contabilidade do arrendador</a:t>
            </a:r>
          </a:p>
        </p:txBody>
      </p:sp>
      <p:sp>
        <p:nvSpPr>
          <p:cNvPr id="9" name="Retângulo 8">
            <a:extLst>
              <a:ext uri="{FF2B5EF4-FFF2-40B4-BE49-F238E27FC236}">
                <a16:creationId xmlns:a16="http://schemas.microsoft.com/office/drawing/2014/main" xmlns="" id="{F1F94DAC-2A56-4B02-8FE1-4C25BFA32F5A}"/>
              </a:ext>
            </a:extLst>
          </p:cNvPr>
          <p:cNvSpPr/>
          <p:nvPr/>
        </p:nvSpPr>
        <p:spPr>
          <a:xfrm>
            <a:off x="6215268" y="3097441"/>
            <a:ext cx="5844209" cy="584775"/>
          </a:xfrm>
          <a:prstGeom prst="rect">
            <a:avLst/>
          </a:prstGeom>
        </p:spPr>
        <p:txBody>
          <a:bodyPr wrap="square">
            <a:spAutoFit/>
          </a:bodyPr>
          <a:lstStyle/>
          <a:p>
            <a:pPr marL="285750" indent="-285750">
              <a:buFont typeface="Wingdings" panose="05000000000000000000" pitchFamily="2" charset="2"/>
              <a:buChar char="Ø"/>
            </a:pPr>
            <a:r>
              <a:rPr lang="pt-BR" sz="1600" dirty="0"/>
              <a:t>Existem algumas exceções para arrendamentos de menor valor e de curto prazo.</a:t>
            </a:r>
          </a:p>
        </p:txBody>
      </p:sp>
      <p:sp>
        <p:nvSpPr>
          <p:cNvPr id="10" name="Retângulo 9">
            <a:extLst>
              <a:ext uri="{FF2B5EF4-FFF2-40B4-BE49-F238E27FC236}">
                <a16:creationId xmlns:a16="http://schemas.microsoft.com/office/drawing/2014/main" xmlns="" id="{E0F166CC-1031-474E-B10A-055E7339887A}"/>
              </a:ext>
            </a:extLst>
          </p:cNvPr>
          <p:cNvSpPr/>
          <p:nvPr/>
        </p:nvSpPr>
        <p:spPr>
          <a:xfrm>
            <a:off x="6175512" y="3895235"/>
            <a:ext cx="5897218" cy="830997"/>
          </a:xfrm>
          <a:prstGeom prst="rect">
            <a:avLst/>
          </a:prstGeom>
        </p:spPr>
        <p:txBody>
          <a:bodyPr wrap="square">
            <a:spAutoFit/>
          </a:bodyPr>
          <a:lstStyle/>
          <a:p>
            <a:pPr marL="285750" indent="-285750">
              <a:buFont typeface="Wingdings" panose="05000000000000000000" pitchFamily="2" charset="2"/>
              <a:buChar char="Ø"/>
            </a:pPr>
            <a:r>
              <a:rPr lang="pt-BR" sz="1600" dirty="0"/>
              <a:t>Os ativos e passivos de arrendamento deverão ser divulgados separadamente nas demonstrações financeiras, existindo novas exigências de divulgação. </a:t>
            </a:r>
          </a:p>
        </p:txBody>
      </p:sp>
      <p:sp>
        <p:nvSpPr>
          <p:cNvPr id="11" name="Retângulo 10">
            <a:extLst>
              <a:ext uri="{FF2B5EF4-FFF2-40B4-BE49-F238E27FC236}">
                <a16:creationId xmlns:a16="http://schemas.microsoft.com/office/drawing/2014/main" xmlns="" id="{37B107D6-2DF4-4FC5-8AD3-D3F1C045DEBF}"/>
              </a:ext>
            </a:extLst>
          </p:cNvPr>
          <p:cNvSpPr/>
          <p:nvPr/>
        </p:nvSpPr>
        <p:spPr>
          <a:xfrm>
            <a:off x="6228521" y="4972453"/>
            <a:ext cx="5817705" cy="830997"/>
          </a:xfrm>
          <a:prstGeom prst="rect">
            <a:avLst/>
          </a:prstGeom>
        </p:spPr>
        <p:txBody>
          <a:bodyPr wrap="square">
            <a:spAutoFit/>
          </a:bodyPr>
          <a:lstStyle/>
          <a:p>
            <a:pPr marL="285750" indent="-285750">
              <a:buFont typeface="Wingdings" panose="05000000000000000000" pitchFamily="2" charset="2"/>
              <a:buChar char="Ø"/>
            </a:pPr>
            <a:r>
              <a:rPr lang="pt-BR" sz="1600" dirty="0"/>
              <a:t>A norma entra em vigor a partir de 1º de janeiro de 2019, com opções para aplicação inicial (</a:t>
            </a:r>
            <a:r>
              <a:rPr lang="pt-BR" sz="1600" dirty="0">
                <a:solidFill>
                  <a:srgbClr val="FF0000"/>
                </a:solidFill>
              </a:rPr>
              <a:t>adoção retrospectiva ou adoção modificada) .</a:t>
            </a:r>
          </a:p>
        </p:txBody>
      </p:sp>
      <p:sp>
        <p:nvSpPr>
          <p:cNvPr id="13" name="CaixaDeTexto 12">
            <a:extLst>
              <a:ext uri="{FF2B5EF4-FFF2-40B4-BE49-F238E27FC236}">
                <a16:creationId xmlns:a16="http://schemas.microsoft.com/office/drawing/2014/main" xmlns="" id="{A879AC5B-AFEA-4F41-BE87-B8197898D930}"/>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spTree>
    <p:extLst>
      <p:ext uri="{BB962C8B-B14F-4D97-AF65-F5344CB8AC3E}">
        <p14:creationId xmlns:p14="http://schemas.microsoft.com/office/powerpoint/2010/main" val="331234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100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100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100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100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100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100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100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100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sultado de imagem para leasing esquema">
            <a:extLst>
              <a:ext uri="{FF2B5EF4-FFF2-40B4-BE49-F238E27FC236}">
                <a16:creationId xmlns:a16="http://schemas.microsoft.com/office/drawing/2014/main" xmlns="" id="{65C7BB54-A07C-4173-AF0B-62B5364052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79470" y="388293"/>
            <a:ext cx="5609712" cy="6128972"/>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a:extLst>
              <a:ext uri="{FF2B5EF4-FFF2-40B4-BE49-F238E27FC236}">
                <a16:creationId xmlns:a16="http://schemas.microsoft.com/office/drawing/2014/main" xmlns="" id="{9FFEAA7C-1698-4083-9DBB-86657E906012}"/>
              </a:ext>
            </a:extLst>
          </p:cNvPr>
          <p:cNvSpPr txBox="1"/>
          <p:nvPr/>
        </p:nvSpPr>
        <p:spPr>
          <a:xfrm>
            <a:off x="251790" y="113110"/>
            <a:ext cx="6599583" cy="369332"/>
          </a:xfrm>
          <a:prstGeom prst="rect">
            <a:avLst/>
          </a:prstGeom>
          <a:noFill/>
        </p:spPr>
        <p:txBody>
          <a:bodyPr wrap="square" rtlCol="0">
            <a:spAutoFit/>
          </a:bodyPr>
          <a:lstStyle/>
          <a:p>
            <a:r>
              <a:rPr lang="pt-BR" dirty="0"/>
              <a:t>IFRS.16 – Impactos -Pontos de atenção  </a:t>
            </a:r>
          </a:p>
        </p:txBody>
      </p:sp>
      <p:sp>
        <p:nvSpPr>
          <p:cNvPr id="6" name="CaixaDeTexto 5">
            <a:extLst>
              <a:ext uri="{FF2B5EF4-FFF2-40B4-BE49-F238E27FC236}">
                <a16:creationId xmlns:a16="http://schemas.microsoft.com/office/drawing/2014/main" xmlns="" id="{C18A4185-4A8D-467A-BF67-80DE050544FA}"/>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sp>
        <p:nvSpPr>
          <p:cNvPr id="2" name="CaixaDeTexto 1">
            <a:extLst>
              <a:ext uri="{FF2B5EF4-FFF2-40B4-BE49-F238E27FC236}">
                <a16:creationId xmlns:a16="http://schemas.microsoft.com/office/drawing/2014/main" xmlns="" id="{3880C70F-B443-4048-85EF-4DA356EE306B}"/>
              </a:ext>
            </a:extLst>
          </p:cNvPr>
          <p:cNvSpPr txBox="1"/>
          <p:nvPr/>
        </p:nvSpPr>
        <p:spPr>
          <a:xfrm>
            <a:off x="1099930" y="901148"/>
            <a:ext cx="4518992" cy="369332"/>
          </a:xfrm>
          <a:prstGeom prst="rect">
            <a:avLst/>
          </a:prstGeom>
          <a:noFill/>
        </p:spPr>
        <p:txBody>
          <a:bodyPr wrap="square" rtlCol="0">
            <a:spAutoFit/>
          </a:bodyPr>
          <a:lstStyle/>
          <a:p>
            <a:r>
              <a:rPr lang="pt-BR" dirty="0"/>
              <a:t>Decisões de Investimentos e Financiamentos</a:t>
            </a:r>
          </a:p>
        </p:txBody>
      </p:sp>
    </p:spTree>
    <p:extLst>
      <p:ext uri="{BB962C8B-B14F-4D97-AF65-F5344CB8AC3E}">
        <p14:creationId xmlns:p14="http://schemas.microsoft.com/office/powerpoint/2010/main" val="399830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xmlns="" id="{30A9D13C-F2D2-4835-BF8F-B65AE0185DE1}"/>
              </a:ext>
            </a:extLst>
          </p:cNvPr>
          <p:cNvSpPr txBox="1"/>
          <p:nvPr/>
        </p:nvSpPr>
        <p:spPr>
          <a:xfrm>
            <a:off x="251790" y="113110"/>
            <a:ext cx="6599583" cy="369332"/>
          </a:xfrm>
          <a:prstGeom prst="rect">
            <a:avLst/>
          </a:prstGeom>
          <a:noFill/>
        </p:spPr>
        <p:txBody>
          <a:bodyPr wrap="square" rtlCol="0">
            <a:spAutoFit/>
          </a:bodyPr>
          <a:lstStyle/>
          <a:p>
            <a:r>
              <a:rPr lang="pt-BR" dirty="0"/>
              <a:t>IFRS.16 – Conclusão – Oportunidades para a Controladoria</a:t>
            </a:r>
          </a:p>
        </p:txBody>
      </p:sp>
      <p:sp>
        <p:nvSpPr>
          <p:cNvPr id="4" name="Retângulo 3">
            <a:extLst>
              <a:ext uri="{FF2B5EF4-FFF2-40B4-BE49-F238E27FC236}">
                <a16:creationId xmlns:a16="http://schemas.microsoft.com/office/drawing/2014/main" xmlns="" id="{805467E3-45F4-481A-AA22-280B68683A07}"/>
              </a:ext>
            </a:extLst>
          </p:cNvPr>
          <p:cNvSpPr/>
          <p:nvPr/>
        </p:nvSpPr>
        <p:spPr>
          <a:xfrm>
            <a:off x="251789" y="792990"/>
            <a:ext cx="11595654" cy="923330"/>
          </a:xfrm>
          <a:prstGeom prst="rect">
            <a:avLst/>
          </a:prstGeom>
        </p:spPr>
        <p:txBody>
          <a:bodyPr wrap="square">
            <a:spAutoFit/>
          </a:bodyPr>
          <a:lstStyle/>
          <a:p>
            <a:pPr algn="just"/>
            <a:r>
              <a:rPr lang="pt-BR" b="0" i="0" dirty="0">
                <a:solidFill>
                  <a:srgbClr val="222222"/>
                </a:solidFill>
                <a:effectLst/>
                <a:latin typeface="arial" panose="020B0604020202020204" pitchFamily="34" charset="0"/>
              </a:rPr>
              <a:t>O </a:t>
            </a:r>
            <a:r>
              <a:rPr lang="pt-BR" b="1" i="0" dirty="0">
                <a:solidFill>
                  <a:srgbClr val="222222"/>
                </a:solidFill>
                <a:effectLst/>
                <a:latin typeface="arial" panose="020B0604020202020204" pitchFamily="34" charset="0"/>
              </a:rPr>
              <a:t>papel da controladoria</a:t>
            </a:r>
            <a:r>
              <a:rPr lang="pt-BR" b="0" i="0" dirty="0">
                <a:solidFill>
                  <a:srgbClr val="222222"/>
                </a:solidFill>
                <a:effectLst/>
                <a:latin typeface="arial" panose="020B0604020202020204" pitchFamily="34" charset="0"/>
              </a:rPr>
              <a:t> como órgão administrativo é zelar pelo bom desempenho da empresa, desenvolver sistemas e metodologias que proponham modelos gerenciais que otimizem o desempenho das empresas por meio de seu sistema de gestão, fornecendo informações para os gestores que auxiliam na tomada de decisões.</a:t>
            </a:r>
            <a:endParaRPr lang="pt-BR" dirty="0"/>
          </a:p>
        </p:txBody>
      </p:sp>
      <p:pic>
        <p:nvPicPr>
          <p:cNvPr id="5122" name="Picture 2" descr="gerente de controladoria controller">
            <a:extLst>
              <a:ext uri="{FF2B5EF4-FFF2-40B4-BE49-F238E27FC236}">
                <a16:creationId xmlns:a16="http://schemas.microsoft.com/office/drawing/2014/main" xmlns="" id="{2345F954-6C4F-4C8A-9ABC-0AA576BFDC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789" y="2465112"/>
            <a:ext cx="2695575" cy="2219325"/>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a:extLst>
              <a:ext uri="{FF2B5EF4-FFF2-40B4-BE49-F238E27FC236}">
                <a16:creationId xmlns:a16="http://schemas.microsoft.com/office/drawing/2014/main" xmlns="" id="{DAAE2124-B714-4949-9BB4-2626A4C03AA4}"/>
              </a:ext>
            </a:extLst>
          </p:cNvPr>
          <p:cNvSpPr/>
          <p:nvPr/>
        </p:nvSpPr>
        <p:spPr>
          <a:xfrm>
            <a:off x="2570920" y="1863722"/>
            <a:ext cx="9130750" cy="923330"/>
          </a:xfrm>
          <a:prstGeom prst="rect">
            <a:avLst/>
          </a:prstGeom>
        </p:spPr>
        <p:txBody>
          <a:bodyPr wrap="square">
            <a:spAutoFit/>
          </a:bodyPr>
          <a:lstStyle/>
          <a:p>
            <a:r>
              <a:rPr lang="pt-BR" b="1" dirty="0" err="1">
                <a:latin typeface="Arial" panose="020B0604020202020204" pitchFamily="34" charset="0"/>
              </a:rPr>
              <a:t>C</a:t>
            </a:r>
            <a:r>
              <a:rPr lang="pt-BR" b="1" i="0" dirty="0" err="1">
                <a:effectLst/>
                <a:latin typeface="Arial" panose="020B0604020202020204" pitchFamily="34" charset="0"/>
              </a:rPr>
              <a:t>ontroller</a:t>
            </a:r>
            <a:r>
              <a:rPr lang="pt-BR" b="0" i="0" dirty="0">
                <a:effectLst/>
                <a:latin typeface="Arial" panose="020B0604020202020204" pitchFamily="34" charset="0"/>
              </a:rPr>
              <a:t>, é o profissional responsável pelo planejamento, coordenação, direção e controle das atividades de curto, médio e longo prazo executadas nas áreas de </a:t>
            </a:r>
            <a:r>
              <a:rPr lang="pt-BR" b="1" i="0" dirty="0">
                <a:effectLst/>
                <a:latin typeface="Arial" panose="020B0604020202020204" pitchFamily="34" charset="0"/>
              </a:rPr>
              <a:t>planejamento, controladoria</a:t>
            </a:r>
            <a:r>
              <a:rPr lang="pt-BR" b="0" i="0" dirty="0">
                <a:effectLst/>
                <a:latin typeface="Arial" panose="020B0604020202020204" pitchFamily="34" charset="0"/>
              </a:rPr>
              <a:t> e </a:t>
            </a:r>
            <a:r>
              <a:rPr lang="pt-BR" b="1" i="0" dirty="0">
                <a:effectLst/>
                <a:latin typeface="Arial" panose="020B0604020202020204" pitchFamily="34" charset="0"/>
              </a:rPr>
              <a:t>finanças</a:t>
            </a:r>
            <a:r>
              <a:rPr lang="pt-BR" b="0" i="0" dirty="0">
                <a:effectLst/>
                <a:latin typeface="Arial" panose="020B0604020202020204" pitchFamily="34" charset="0"/>
              </a:rPr>
              <a:t>.</a:t>
            </a:r>
            <a:endParaRPr lang="pt-BR" dirty="0"/>
          </a:p>
        </p:txBody>
      </p:sp>
      <p:sp>
        <p:nvSpPr>
          <p:cNvPr id="6" name="Retângulo 5">
            <a:extLst>
              <a:ext uri="{FF2B5EF4-FFF2-40B4-BE49-F238E27FC236}">
                <a16:creationId xmlns:a16="http://schemas.microsoft.com/office/drawing/2014/main" xmlns="" id="{C655D855-8B96-4409-BCDC-062B0B9FE50C}"/>
              </a:ext>
            </a:extLst>
          </p:cNvPr>
          <p:cNvSpPr/>
          <p:nvPr/>
        </p:nvSpPr>
        <p:spPr>
          <a:xfrm>
            <a:off x="3167270" y="2934454"/>
            <a:ext cx="8799443" cy="3754874"/>
          </a:xfrm>
          <a:prstGeom prst="rect">
            <a:avLst/>
          </a:prstGeom>
        </p:spPr>
        <p:txBody>
          <a:bodyPr wrap="square">
            <a:spAutoFit/>
          </a:bodyPr>
          <a:lstStyle/>
          <a:p>
            <a:pPr algn="just"/>
            <a:r>
              <a:rPr lang="pt-BR" sz="1400" dirty="0">
                <a:latin typeface="Arial" panose="020B0604020202020204" pitchFamily="34" charset="0"/>
              </a:rPr>
              <a:t>T</a:t>
            </a:r>
            <a:r>
              <a:rPr lang="pt-BR" sz="1400" b="0" i="0" dirty="0">
                <a:effectLst/>
                <a:latin typeface="Arial" panose="020B0604020202020204" pitchFamily="34" charset="0"/>
              </a:rPr>
              <a:t>em a função básica de extrair e consolidar informações relevantes, fidedignas e tempestivas, gerando relatórios para auxiliar a tomada de decisões dos gestores de cada área, bem como para a diretoria da organização. Porém, suas atribuições não param por ai. Ele deve identificar pontos deficientes ou que podem ser melhorados para contribuir no incremento da rentabilidade e lucratividade da empresa, monitorando exposições ao risco. Está sob as responsabilidade (</a:t>
            </a:r>
            <a:r>
              <a:rPr lang="pt-BR" sz="1400" b="0" i="0" dirty="0" err="1">
                <a:effectLst/>
                <a:latin typeface="Arial" panose="020B0604020202020204" pitchFamily="34" charset="0"/>
              </a:rPr>
              <a:t>controller</a:t>
            </a:r>
            <a:r>
              <a:rPr lang="pt-BR" sz="1400" b="0" i="0" dirty="0">
                <a:effectLst/>
                <a:latin typeface="Arial" panose="020B0604020202020204" pitchFamily="34" charset="0"/>
              </a:rPr>
              <a:t>) atuar com instruções para as demais áreas da empresa, realizar a análise de desempenho, análise e proposta de ações para a equipe de gestão, contabilidade, gestão de liquidez de ativos de controle, finanças, planejamento fiscal, governança corporativa, conformidade e garantia, gestão de riscos, análise de viabilidade de projetos e na redução de custos e melhorias contínuas na produtividade. Também estão entre suas atribuições realizar acompanhamento e aplicação das medidas acordadas durante o processo de planejamento e fazer a programação de recursos em cooperação com serviços compartilhados.  Além disto, por conhecer a empresa de modo geral, muitas vezes o </a:t>
            </a:r>
            <a:r>
              <a:rPr lang="pt-BR" sz="1400" b="0" i="0" dirty="0" err="1">
                <a:effectLst/>
                <a:latin typeface="Arial" panose="020B0604020202020204" pitchFamily="34" charset="0"/>
              </a:rPr>
              <a:t>controller</a:t>
            </a:r>
            <a:r>
              <a:rPr lang="pt-BR" sz="1400" b="0" i="0" dirty="0">
                <a:effectLst/>
                <a:latin typeface="Arial" panose="020B0604020202020204" pitchFamily="34" charset="0"/>
              </a:rPr>
              <a:t>)atua na implantação dos diversos sistemas de informações que compõem uma empresa (ERP, contabilidade, planejamento e orçamento, etc.).  Para isto, precisa ter aptidões de como saber tratar, refinar e apresentar, de maneira clara, resumida e operacional, dados contidos nos registros da contabilidade financeira. Deve ainda, para ter um trabalho eficaz, observar inúmeros princípios norteadores, como iniciativa, visão econômica, visão holística, persistências, imparcialidade, persuasão, liderança e ética.</a:t>
            </a:r>
          </a:p>
        </p:txBody>
      </p:sp>
      <p:sp>
        <p:nvSpPr>
          <p:cNvPr id="8" name="CaixaDeTexto 7">
            <a:extLst>
              <a:ext uri="{FF2B5EF4-FFF2-40B4-BE49-F238E27FC236}">
                <a16:creationId xmlns:a16="http://schemas.microsoft.com/office/drawing/2014/main" xmlns="" id="{CBD8051E-278B-4027-A615-848FB12AC683}"/>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spTree>
    <p:extLst>
      <p:ext uri="{BB962C8B-B14F-4D97-AF65-F5344CB8AC3E}">
        <p14:creationId xmlns:p14="http://schemas.microsoft.com/office/powerpoint/2010/main" val="418582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xmlns="" id="{5A2662EA-BE82-4A56-A5A2-8EEEE8F16748}"/>
              </a:ext>
            </a:extLst>
          </p:cNvPr>
          <p:cNvSpPr txBox="1"/>
          <p:nvPr/>
        </p:nvSpPr>
        <p:spPr>
          <a:xfrm>
            <a:off x="9581322" y="6332599"/>
            <a:ext cx="2279374" cy="369332"/>
          </a:xfrm>
          <a:prstGeom prst="rect">
            <a:avLst/>
          </a:prstGeom>
          <a:noFill/>
        </p:spPr>
        <p:txBody>
          <a:bodyPr wrap="square" rtlCol="0">
            <a:spAutoFit/>
          </a:bodyPr>
          <a:lstStyle/>
          <a:p>
            <a:r>
              <a:rPr lang="pt-BR" dirty="0"/>
              <a:t>Debora Santille</a:t>
            </a:r>
          </a:p>
        </p:txBody>
      </p:sp>
      <p:pic>
        <p:nvPicPr>
          <p:cNvPr id="9220" name="Picture 4" descr="Resultado de imagem para novo relatório do auditor">
            <a:extLst>
              <a:ext uri="{FF2B5EF4-FFF2-40B4-BE49-F238E27FC236}">
                <a16:creationId xmlns:a16="http://schemas.microsoft.com/office/drawing/2014/main" xmlns="" id="{CA7C520B-8835-4F6D-B1D0-8105B61325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603" y="1126436"/>
            <a:ext cx="5326967" cy="2994990"/>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a:extLst>
              <a:ext uri="{FF2B5EF4-FFF2-40B4-BE49-F238E27FC236}">
                <a16:creationId xmlns:a16="http://schemas.microsoft.com/office/drawing/2014/main" xmlns="" id="{2E1AB6F9-0CD0-4FB8-AF71-3D8D7705C181}"/>
              </a:ext>
            </a:extLst>
          </p:cNvPr>
          <p:cNvSpPr txBox="1"/>
          <p:nvPr/>
        </p:nvSpPr>
        <p:spPr>
          <a:xfrm>
            <a:off x="477078" y="357809"/>
            <a:ext cx="7209183" cy="400110"/>
          </a:xfrm>
          <a:prstGeom prst="rect">
            <a:avLst/>
          </a:prstGeom>
          <a:noFill/>
        </p:spPr>
        <p:txBody>
          <a:bodyPr wrap="square" rtlCol="0">
            <a:spAutoFit/>
          </a:bodyPr>
          <a:lstStyle/>
          <a:p>
            <a:r>
              <a:rPr lang="pt-BR" sz="2000" dirty="0"/>
              <a:t>Novo Relatório do Auditor nas Empresas – Principais  Alterações</a:t>
            </a:r>
          </a:p>
        </p:txBody>
      </p:sp>
      <p:sp>
        <p:nvSpPr>
          <p:cNvPr id="6" name="Rectangle 2">
            <a:extLst>
              <a:ext uri="{FF2B5EF4-FFF2-40B4-BE49-F238E27FC236}">
                <a16:creationId xmlns:a16="http://schemas.microsoft.com/office/drawing/2014/main" xmlns="" id="{7585B448-14AD-4A3B-9015-9A50F911BD12}"/>
              </a:ext>
            </a:extLst>
          </p:cNvPr>
          <p:cNvSpPr>
            <a:spLocks noChangeArrowheads="1"/>
          </p:cNvSpPr>
          <p:nvPr/>
        </p:nvSpPr>
        <p:spPr bwMode="auto">
          <a:xfrm>
            <a:off x="477078" y="3521296"/>
            <a:ext cx="5512906"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rgbClr val="333333"/>
                </a:solidFill>
                <a:effectLst/>
                <a:latin typeface="Arial" panose="020B0604020202020204" pitchFamily="34" charset="0"/>
                <a:cs typeface="Arial" panose="020B0604020202020204" pitchFamily="34" charset="0"/>
              </a:rPr>
              <a:t>Os principais assuntos de auditoria são aqueles que, </a:t>
            </a:r>
            <a:r>
              <a:rPr kumimoji="0" lang="pt-BR" altLang="pt-BR" b="0" i="0" u="sng" strike="noStrike" cap="none" normalizeH="0" baseline="0" dirty="0">
                <a:ln>
                  <a:noFill/>
                </a:ln>
                <a:solidFill>
                  <a:srgbClr val="FF0000"/>
                </a:solidFill>
                <a:effectLst/>
                <a:latin typeface="Arial" panose="020B0604020202020204" pitchFamily="34" charset="0"/>
                <a:cs typeface="Arial" panose="020B0604020202020204" pitchFamily="34" charset="0"/>
              </a:rPr>
              <a:t>no julgamento do auditor</a:t>
            </a:r>
            <a:r>
              <a:rPr kumimoji="0" lang="pt-BR" altLang="pt-BR" b="0" i="0" u="none" strike="noStrike" cap="none" normalizeH="0" baseline="0" dirty="0">
                <a:ln>
                  <a:noFill/>
                </a:ln>
                <a:solidFill>
                  <a:srgbClr val="333333"/>
                </a:solidFill>
                <a:effectLst/>
                <a:latin typeface="Arial" panose="020B0604020202020204" pitchFamily="34" charset="0"/>
                <a:cs typeface="Arial" panose="020B0604020202020204" pitchFamily="34" charset="0"/>
              </a:rPr>
              <a:t>, foram os de maior importância na auditoria — por exemplo, as áreas que exigiram atenção significativa do auditor na execução da auditoria.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a:ln>
                  <a:noFill/>
                </a:ln>
                <a:solidFill>
                  <a:srgbClr val="333333"/>
                </a:solidFill>
                <a:effectLst/>
                <a:latin typeface="Arial" panose="020B0604020202020204" pitchFamily="34" charset="0"/>
                <a:cs typeface="Arial" panose="020B0604020202020204" pitchFamily="34" charset="0"/>
              </a:rPr>
              <a:t>Os principais assuntos de auditoria estão identificados a seguir:</a:t>
            </a:r>
            <a:endParaRPr kumimoji="0" lang="pt-BR" altLang="pt-B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1626970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1377</Words>
  <Application>Microsoft Macintosh PowerPoint</Application>
  <PresentationFormat>Widescreen</PresentationFormat>
  <Paragraphs>102</Paragraphs>
  <Slides>13</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13</vt:i4>
      </vt:variant>
    </vt:vector>
  </HeadingPairs>
  <TitlesOfParts>
    <vt:vector size="20" baseType="lpstr">
      <vt:lpstr>arial</vt:lpstr>
      <vt:lpstr>arial</vt:lpstr>
      <vt:lpstr>Calibri</vt:lpstr>
      <vt:lpstr>Calibri Light</vt:lpstr>
      <vt:lpstr>Helvetica Neue</vt:lpstr>
      <vt:lpstr>Wingdings</vt:lpstr>
      <vt:lpstr>Tema do Office</vt:lpstr>
      <vt:lpstr>IFRS.16 E O NOVO RELATORIO DO AUDITOR</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IFRS.16 E O NOVO RELATORIO DO AUDITOR</dc:title>
  <dc:creator>Debora Santille</dc:creator>
  <cp:lastModifiedBy>Debora Soares</cp:lastModifiedBy>
  <cp:revision>34</cp:revision>
  <dcterms:created xsi:type="dcterms:W3CDTF">2017-06-27T13:52:37Z</dcterms:created>
  <dcterms:modified xsi:type="dcterms:W3CDTF">2017-06-27T23:50:34Z</dcterms:modified>
</cp:coreProperties>
</file>