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3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386" r:id="rId1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1594" autoAdjust="0"/>
  </p:normalViewPr>
  <p:slideViewPr>
    <p:cSldViewPr snapToGrid="0">
      <p:cViewPr>
        <p:scale>
          <a:sx n="70" d="100"/>
          <a:sy n="70" d="100"/>
        </p:scale>
        <p:origin x="-516" y="-48"/>
      </p:cViewPr>
      <p:guideLst>
        <p:guide orient="horz" pos="1676"/>
        <p:guide orient="horz" pos="391"/>
        <p:guide orient="horz" pos="164"/>
        <p:guide orient="horz" pos="482"/>
        <p:guide orient="horz" pos="1117"/>
        <p:guide orient="horz" pos="1585"/>
        <p:guide orient="horz" pos="3892"/>
        <p:guide orient="horz" pos="4319"/>
        <p:guide orient="horz" pos="7"/>
        <p:guide orient="horz" pos="1219"/>
        <p:guide orient="horz" pos="2292"/>
        <p:guide orient="horz" pos="2407"/>
        <p:guide orient="horz" pos="3159"/>
        <p:guide orient="horz" pos="3260"/>
        <p:guide pos="2787"/>
        <p:guide pos="347"/>
        <p:guide pos="1106"/>
        <p:guide pos="1202"/>
        <p:guide pos="1791"/>
        <p:guide pos="1908"/>
        <p:guide pos="3006"/>
        <p:guide pos="3153"/>
        <p:guide pos="3590"/>
        <p:guide pos="4253"/>
        <p:guide pos="4385"/>
        <p:guide/>
        <p:guide pos="5759"/>
        <p:guide pos="5442"/>
        <p:guide pos="3462"/>
      </p:guideLst>
    </p:cSldViewPr>
  </p:slideViewPr>
  <p:outlineViewPr>
    <p:cViewPr>
      <p:scale>
        <a:sx n="33" d="100"/>
        <a:sy n="33" d="100"/>
      </p:scale>
      <p:origin x="0" y="20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628" cy="464184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4" y="0"/>
            <a:ext cx="3037628" cy="464184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r">
              <a:defRPr sz="1200"/>
            </a:lvl1pPr>
          </a:lstStyle>
          <a:p>
            <a:fld id="{E10AD1C5-2F30-4D5E-A3EC-F34D39A8CB15}" type="datetimeFigureOut">
              <a:rPr lang="pt-BR" smtClean="0"/>
              <a:pPr/>
              <a:t>20/02/2013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9"/>
            <a:ext cx="3037628" cy="464184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4" y="8830629"/>
            <a:ext cx="3037628" cy="464184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r">
              <a:defRPr sz="1200"/>
            </a:lvl1pPr>
          </a:lstStyle>
          <a:p>
            <a:fld id="{70BC5C22-20CD-449E-9E12-949C339A375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947" cy="464820"/>
          </a:xfrm>
          <a:prstGeom prst="rect">
            <a:avLst/>
          </a:prstGeom>
        </p:spPr>
        <p:txBody>
          <a:bodyPr vert="horz" lIns="90563" tIns="45281" rIns="90563" bIns="4528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37" y="2"/>
            <a:ext cx="3037947" cy="464820"/>
          </a:xfrm>
          <a:prstGeom prst="rect">
            <a:avLst/>
          </a:prstGeom>
        </p:spPr>
        <p:txBody>
          <a:bodyPr vert="horz" lIns="90563" tIns="45281" rIns="90563" bIns="45281" rtlCol="0"/>
          <a:lstStyle>
            <a:lvl1pPr algn="r">
              <a:defRPr sz="1200"/>
            </a:lvl1pPr>
          </a:lstStyle>
          <a:p>
            <a:fld id="{7D08B78C-9EC2-496A-906C-701704B7FB44}" type="datetimeFigureOut">
              <a:rPr lang="pt-BR" smtClean="0"/>
              <a:pPr/>
              <a:t>20/02/2013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3" tIns="45281" rIns="90563" bIns="45281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9" y="4415792"/>
            <a:ext cx="5607027" cy="4183380"/>
          </a:xfrm>
          <a:prstGeom prst="rect">
            <a:avLst/>
          </a:prstGeom>
        </p:spPr>
        <p:txBody>
          <a:bodyPr vert="horz" lIns="90563" tIns="45281" rIns="90563" bIns="452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092"/>
            <a:ext cx="3037947" cy="464820"/>
          </a:xfrm>
          <a:prstGeom prst="rect">
            <a:avLst/>
          </a:prstGeom>
        </p:spPr>
        <p:txBody>
          <a:bodyPr vert="horz" lIns="90563" tIns="45281" rIns="90563" bIns="4528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37" y="8830092"/>
            <a:ext cx="3037947" cy="464820"/>
          </a:xfrm>
          <a:prstGeom prst="rect">
            <a:avLst/>
          </a:prstGeom>
        </p:spPr>
        <p:txBody>
          <a:bodyPr vert="horz" lIns="90563" tIns="45281" rIns="90563" bIns="45281" rtlCol="0" anchor="b"/>
          <a:lstStyle>
            <a:lvl1pPr algn="r">
              <a:defRPr sz="1200"/>
            </a:lvl1pPr>
          </a:lstStyle>
          <a:p>
            <a:fld id="{F5904E81-1763-4A0B-8D3E-3607318A890A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CAA9-77C6-4711-B1F1-FEE18542007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4E81-1763-4A0B-8D3E-3607318A890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4E81-1763-4A0B-8D3E-3607318A890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3" name="Group 32"/>
          <p:cNvGrpSpPr/>
          <p:nvPr/>
        </p:nvGrpSpPr>
        <p:grpSpPr>
          <a:xfrm>
            <a:off x="968592" y="6178134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gray">
          <a:xfrm>
            <a:off x="1752601" y="4195630"/>
            <a:ext cx="2286000" cy="1980380"/>
          </a:xfrm>
          <a:prstGeom prst="rect">
            <a:avLst/>
          </a:prstGeom>
          <a:solidFill>
            <a:srgbClr val="9A170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gray">
          <a:xfrm>
            <a:off x="8229600" y="4038313"/>
            <a:ext cx="914401" cy="2137697"/>
          </a:xfrm>
          <a:prstGeom prst="rect">
            <a:avLst/>
          </a:prstGeom>
          <a:solidFill>
            <a:srgbClr val="F3BE2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gray">
          <a:xfrm>
            <a:off x="7620001" y="3338623"/>
            <a:ext cx="729522" cy="857006"/>
          </a:xfrm>
          <a:prstGeom prst="rect">
            <a:avLst/>
          </a:prstGeom>
          <a:solidFill>
            <a:srgbClr val="F3BC8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gray">
          <a:xfrm>
            <a:off x="7620001" y="4038313"/>
            <a:ext cx="729521" cy="2137697"/>
          </a:xfrm>
          <a:prstGeom prst="rect">
            <a:avLst/>
          </a:prstGeom>
          <a:solidFill>
            <a:srgbClr val="E88C1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gray">
          <a:xfrm>
            <a:off x="7239000" y="696094"/>
            <a:ext cx="473687" cy="2274966"/>
          </a:xfrm>
          <a:prstGeom prst="rect">
            <a:avLst/>
          </a:prstGeom>
          <a:solidFill>
            <a:srgbClr val="E669A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gray">
          <a:xfrm>
            <a:off x="7239000" y="2899977"/>
            <a:ext cx="473687" cy="1295653"/>
          </a:xfrm>
          <a:prstGeom prst="rect">
            <a:avLst/>
          </a:prstGeom>
          <a:solidFill>
            <a:srgbClr val="DB4D5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gray">
          <a:xfrm>
            <a:off x="7239000" y="4038313"/>
            <a:ext cx="473687" cy="2137697"/>
          </a:xfrm>
          <a:prstGeom prst="rect">
            <a:avLst/>
          </a:prstGeom>
          <a:solidFill>
            <a:srgbClr val="D13A0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gray">
          <a:xfrm>
            <a:off x="1752601" y="659475"/>
            <a:ext cx="5622752" cy="2311585"/>
          </a:xfrm>
          <a:prstGeom prst="rect">
            <a:avLst/>
          </a:prstGeom>
          <a:solidFill>
            <a:srgbClr val="D7402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1752601" y="2899977"/>
            <a:ext cx="5622752" cy="1295653"/>
          </a:xfrm>
          <a:prstGeom prst="rect">
            <a:avLst/>
          </a:prstGeom>
          <a:solidFill>
            <a:srgbClr val="CD2F1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6"/>
          <p:cNvSpPr>
            <a:spLocks/>
          </p:cNvSpPr>
          <p:nvPr userDrawn="1"/>
        </p:nvSpPr>
        <p:spPr bwMode="gray">
          <a:xfrm>
            <a:off x="1752601" y="4038313"/>
            <a:ext cx="5622752" cy="21376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7" y="0"/>
              </a:cxn>
              <a:cxn ang="0">
                <a:pos x="3567" y="1340"/>
              </a:cxn>
              <a:cxn ang="0">
                <a:pos x="1372" y="1340"/>
              </a:cxn>
              <a:cxn ang="0">
                <a:pos x="1372" y="181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3567" h="1340">
                <a:moveTo>
                  <a:pt x="0" y="0"/>
                </a:moveTo>
                <a:lnTo>
                  <a:pt x="3567" y="0"/>
                </a:lnTo>
                <a:lnTo>
                  <a:pt x="3567" y="1340"/>
                </a:lnTo>
                <a:lnTo>
                  <a:pt x="1372" y="1340"/>
                </a:lnTo>
                <a:lnTo>
                  <a:pt x="1372" y="181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rgbClr val="C4230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1752601" y="1"/>
            <a:ext cx="5622752" cy="696094"/>
          </a:xfrm>
          <a:prstGeom prst="rect">
            <a:avLst/>
          </a:prstGeom>
          <a:solidFill>
            <a:srgbClr val="EE9C3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www.pwc.com.br</a:t>
            </a:r>
            <a:endParaRPr lang="en-GB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5483225" cy="2905287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17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8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27050" y="1762605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3276600" y="760231"/>
            <a:ext cx="53340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cxnSp>
        <p:nvCxnSpPr>
          <p:cNvPr id="11" name="Shape 10"/>
          <p:cNvCxnSpPr/>
          <p:nvPr/>
        </p:nvCxnSpPr>
        <p:spPr>
          <a:xfrm flipV="1">
            <a:off x="3121025" y="620711"/>
            <a:ext cx="5483227" cy="141289"/>
          </a:xfrm>
          <a:prstGeom prst="bentConnector3">
            <a:avLst>
              <a:gd name="adj1" fmla="val -22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2" name="Group 101"/>
          <p:cNvGrpSpPr>
            <a:grpSpLocks noChangeAspect="1"/>
          </p:cNvGrpSpPr>
          <p:nvPr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7"/>
          <p:cNvSpPr>
            <a:spLocks noChangeArrowheads="1"/>
          </p:cNvSpPr>
          <p:nvPr/>
        </p:nvSpPr>
        <p:spPr bwMode="gray">
          <a:xfrm>
            <a:off x="1752601" y="4195630"/>
            <a:ext cx="2286000" cy="1980380"/>
          </a:xfrm>
          <a:prstGeom prst="rect">
            <a:avLst/>
          </a:prstGeom>
          <a:solidFill>
            <a:srgbClr val="9A170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>
            <a:off x="8229600" y="4038313"/>
            <a:ext cx="914401" cy="2137697"/>
          </a:xfrm>
          <a:prstGeom prst="rect">
            <a:avLst/>
          </a:prstGeom>
          <a:solidFill>
            <a:srgbClr val="F3BE2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gray">
          <a:xfrm>
            <a:off x="7620001" y="2899976"/>
            <a:ext cx="729522" cy="1295653"/>
          </a:xfrm>
          <a:prstGeom prst="rect">
            <a:avLst/>
          </a:prstGeom>
          <a:solidFill>
            <a:srgbClr val="F3BC8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gray">
          <a:xfrm>
            <a:off x="7620001" y="4038313"/>
            <a:ext cx="729521" cy="2137697"/>
          </a:xfrm>
          <a:prstGeom prst="rect">
            <a:avLst/>
          </a:prstGeom>
          <a:solidFill>
            <a:srgbClr val="E88C1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gray">
          <a:xfrm>
            <a:off x="7239000" y="696094"/>
            <a:ext cx="473687" cy="2274966"/>
          </a:xfrm>
          <a:prstGeom prst="rect">
            <a:avLst/>
          </a:prstGeom>
          <a:solidFill>
            <a:srgbClr val="E669A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gray">
          <a:xfrm>
            <a:off x="7239000" y="2899977"/>
            <a:ext cx="473687" cy="1295653"/>
          </a:xfrm>
          <a:prstGeom prst="rect">
            <a:avLst/>
          </a:prstGeom>
          <a:solidFill>
            <a:srgbClr val="DB4D5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gray">
          <a:xfrm>
            <a:off x="7239000" y="4038313"/>
            <a:ext cx="473687" cy="2137697"/>
          </a:xfrm>
          <a:prstGeom prst="rect">
            <a:avLst/>
          </a:prstGeom>
          <a:solidFill>
            <a:srgbClr val="D13A0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gray">
          <a:xfrm>
            <a:off x="1752601" y="659475"/>
            <a:ext cx="5622752" cy="2311585"/>
          </a:xfrm>
          <a:prstGeom prst="rect">
            <a:avLst/>
          </a:prstGeom>
          <a:solidFill>
            <a:srgbClr val="D7402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gray">
          <a:xfrm>
            <a:off x="1752601" y="2899977"/>
            <a:ext cx="5622752" cy="1295653"/>
          </a:xfrm>
          <a:prstGeom prst="rect">
            <a:avLst/>
          </a:prstGeom>
          <a:solidFill>
            <a:srgbClr val="CD2F1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16"/>
          <p:cNvSpPr>
            <a:spLocks/>
          </p:cNvSpPr>
          <p:nvPr/>
        </p:nvSpPr>
        <p:spPr bwMode="gray">
          <a:xfrm>
            <a:off x="1752601" y="4038313"/>
            <a:ext cx="5622752" cy="21376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7" y="0"/>
              </a:cxn>
              <a:cxn ang="0">
                <a:pos x="3567" y="1340"/>
              </a:cxn>
              <a:cxn ang="0">
                <a:pos x="1372" y="1340"/>
              </a:cxn>
              <a:cxn ang="0">
                <a:pos x="1372" y="181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3567" h="1340">
                <a:moveTo>
                  <a:pt x="0" y="0"/>
                </a:moveTo>
                <a:lnTo>
                  <a:pt x="3567" y="0"/>
                </a:lnTo>
                <a:lnTo>
                  <a:pt x="3567" y="1340"/>
                </a:lnTo>
                <a:lnTo>
                  <a:pt x="1372" y="1340"/>
                </a:lnTo>
                <a:lnTo>
                  <a:pt x="1372" y="181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rgbClr val="C4230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gray">
          <a:xfrm>
            <a:off x="1752601" y="1"/>
            <a:ext cx="5622752" cy="696094"/>
          </a:xfrm>
          <a:prstGeom prst="rect">
            <a:avLst/>
          </a:prstGeom>
          <a:solidFill>
            <a:srgbClr val="EE9C3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4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/>
          <p:cNvSpPr>
            <a:spLocks noChangeArrowheads="1"/>
          </p:cNvSpPr>
          <p:nvPr/>
        </p:nvSpPr>
        <p:spPr bwMode="gray">
          <a:xfrm>
            <a:off x="1752601" y="4195630"/>
            <a:ext cx="2286000" cy="1980380"/>
          </a:xfrm>
          <a:prstGeom prst="rect">
            <a:avLst/>
          </a:prstGeom>
          <a:solidFill>
            <a:srgbClr val="9A170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gray">
          <a:xfrm>
            <a:off x="8229600" y="4038313"/>
            <a:ext cx="914401" cy="2137697"/>
          </a:xfrm>
          <a:prstGeom prst="rect">
            <a:avLst/>
          </a:prstGeom>
          <a:solidFill>
            <a:srgbClr val="F3BE2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gray">
          <a:xfrm>
            <a:off x="7620001" y="2899976"/>
            <a:ext cx="729522" cy="1295653"/>
          </a:xfrm>
          <a:prstGeom prst="rect">
            <a:avLst/>
          </a:prstGeom>
          <a:solidFill>
            <a:srgbClr val="F3BC8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gray">
          <a:xfrm>
            <a:off x="7620001" y="4038313"/>
            <a:ext cx="729521" cy="2137697"/>
          </a:xfrm>
          <a:prstGeom prst="rect">
            <a:avLst/>
          </a:prstGeom>
          <a:solidFill>
            <a:srgbClr val="E88C1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gray">
          <a:xfrm>
            <a:off x="7239000" y="696094"/>
            <a:ext cx="473687" cy="2274966"/>
          </a:xfrm>
          <a:prstGeom prst="rect">
            <a:avLst/>
          </a:prstGeom>
          <a:solidFill>
            <a:srgbClr val="E669A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gray">
          <a:xfrm>
            <a:off x="7239000" y="2899977"/>
            <a:ext cx="473687" cy="1295653"/>
          </a:xfrm>
          <a:prstGeom prst="rect">
            <a:avLst/>
          </a:prstGeom>
          <a:solidFill>
            <a:srgbClr val="DB4D5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gray">
          <a:xfrm>
            <a:off x="7239000" y="4038313"/>
            <a:ext cx="473687" cy="2137697"/>
          </a:xfrm>
          <a:prstGeom prst="rect">
            <a:avLst/>
          </a:prstGeom>
          <a:solidFill>
            <a:srgbClr val="D13A0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gray">
          <a:xfrm>
            <a:off x="1752601" y="659475"/>
            <a:ext cx="5622752" cy="2311585"/>
          </a:xfrm>
          <a:prstGeom prst="rect">
            <a:avLst/>
          </a:prstGeom>
          <a:solidFill>
            <a:srgbClr val="D7402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gray">
          <a:xfrm>
            <a:off x="1752601" y="2899977"/>
            <a:ext cx="5622752" cy="1295653"/>
          </a:xfrm>
          <a:prstGeom prst="rect">
            <a:avLst/>
          </a:prstGeom>
          <a:solidFill>
            <a:srgbClr val="CD2F1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16"/>
          <p:cNvSpPr>
            <a:spLocks/>
          </p:cNvSpPr>
          <p:nvPr/>
        </p:nvSpPr>
        <p:spPr bwMode="gray">
          <a:xfrm>
            <a:off x="1752601" y="4038313"/>
            <a:ext cx="5622752" cy="21376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67" y="0"/>
              </a:cxn>
              <a:cxn ang="0">
                <a:pos x="3567" y="1340"/>
              </a:cxn>
              <a:cxn ang="0">
                <a:pos x="1372" y="1340"/>
              </a:cxn>
              <a:cxn ang="0">
                <a:pos x="1372" y="181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3567" h="1340">
                <a:moveTo>
                  <a:pt x="0" y="0"/>
                </a:moveTo>
                <a:lnTo>
                  <a:pt x="3567" y="0"/>
                </a:lnTo>
                <a:lnTo>
                  <a:pt x="3567" y="1340"/>
                </a:lnTo>
                <a:lnTo>
                  <a:pt x="1372" y="1340"/>
                </a:lnTo>
                <a:lnTo>
                  <a:pt x="1372" y="181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rgbClr val="C4230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gray">
          <a:xfrm>
            <a:off x="1752601" y="1"/>
            <a:ext cx="5622752" cy="696094"/>
          </a:xfrm>
          <a:prstGeom prst="rect">
            <a:avLst/>
          </a:prstGeom>
          <a:solidFill>
            <a:srgbClr val="EE9C3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2905287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73866"/>
            <a:ext cx="8077200" cy="4419600"/>
          </a:xfrm>
        </p:spPr>
        <p:txBody>
          <a:bodyPr/>
          <a:lstStyle>
            <a:lvl1pPr>
              <a:defRPr sz="2400" baseline="0"/>
            </a:lvl1pPr>
            <a:lvl2pPr>
              <a:buClr>
                <a:schemeClr val="tx2"/>
              </a:buCl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2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835695" y="838200"/>
            <a:ext cx="5400129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defRPr/>
            </a:pPr>
            <a:r>
              <a:rPr lang="pt-BR" sz="3200" b="1" i="1" dirty="0" smtClean="0">
                <a:solidFill>
                  <a:schemeClr val="bg2"/>
                </a:solidFill>
                <a:latin typeface="+mj-lt"/>
              </a:rPr>
              <a:t>IFRS no Encerramento das Demonstrações Financeiras</a:t>
            </a:r>
          </a:p>
          <a:p>
            <a:pPr lvl="0">
              <a:lnSpc>
                <a:spcPts val="3400"/>
              </a:lnSpc>
              <a:defRPr/>
            </a:pPr>
            <a:endParaRPr lang="pt-BR" sz="3200" b="1" i="1" dirty="0" smtClean="0">
              <a:solidFill>
                <a:schemeClr val="bg2"/>
              </a:solidFill>
              <a:latin typeface="+mj-lt"/>
            </a:endParaRPr>
          </a:p>
          <a:p>
            <a:pPr lvl="0">
              <a:lnSpc>
                <a:spcPts val="3400"/>
              </a:lnSpc>
              <a:defRPr/>
            </a:pPr>
            <a:r>
              <a:rPr lang="pt-BR" sz="3200" b="1" i="1" dirty="0" smtClean="0">
                <a:solidFill>
                  <a:schemeClr val="bg2"/>
                </a:solidFill>
                <a:latin typeface="+mj-lt"/>
              </a:rPr>
              <a:t>IBEF SP</a:t>
            </a:r>
            <a:br>
              <a:rPr lang="pt-BR" sz="3200" b="1" i="1" dirty="0" smtClean="0">
                <a:solidFill>
                  <a:schemeClr val="bg2"/>
                </a:solidFill>
                <a:latin typeface="+mj-lt"/>
              </a:rPr>
            </a:br>
            <a:endParaRPr kumimoji="0" lang="pt-BR" sz="32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533400" y="2901731"/>
            <a:ext cx="1219200" cy="152400"/>
          </a:xfrm>
          <a:prstGeom prst="bentConnector3">
            <a:avLst>
              <a:gd name="adj1" fmla="val 10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hoto_RGB_C_1_44254.jpg"/>
          <p:cNvPicPr>
            <a:picLocks noChangeAspect="1"/>
          </p:cNvPicPr>
          <p:nvPr/>
        </p:nvPicPr>
        <p:blipFill>
          <a:blip r:embed="rId3"/>
          <a:srcRect t="38213"/>
          <a:stretch>
            <a:fillRect/>
          </a:stretch>
        </p:blipFill>
        <p:spPr>
          <a:xfrm>
            <a:off x="1755775" y="3302757"/>
            <a:ext cx="7081240" cy="287341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www.pwc.com.br</a:t>
            </a:r>
            <a:endParaRPr lang="pt-BR" dirty="0"/>
          </a:p>
        </p:txBody>
      </p:sp>
      <p:pic>
        <p:nvPicPr>
          <p:cNvPr id="8" name="Picture 10" descr="D:\ibef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380" y="3138984"/>
            <a:ext cx="975522" cy="94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65175"/>
            <a:ext cx="8077200" cy="914400"/>
          </a:xfrm>
        </p:spPr>
        <p:txBody>
          <a:bodyPr/>
          <a:lstStyle/>
          <a:p>
            <a:r>
              <a:rPr lang="en-US" sz="3000" dirty="0" smtClean="0"/>
              <a:t>Incorporação, fusão, cisão e </a:t>
            </a:r>
            <a:r>
              <a:rPr lang="pt-BR" sz="3000" dirty="0" smtClean="0"/>
              <a:t>transferências</a:t>
            </a:r>
            <a:r>
              <a:rPr lang="en-US" sz="3000" dirty="0" smtClean="0"/>
              <a:t> de ativos “AVJ “ - </a:t>
            </a:r>
            <a:r>
              <a:rPr lang="en-US" sz="3000" dirty="0" err="1" smtClean="0"/>
              <a:t>outros</a:t>
            </a:r>
            <a:endParaRPr lang="pt-BR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10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7365" y="2264111"/>
            <a:ext cx="8065827" cy="1762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781877" y="5605670"/>
            <a:ext cx="4293705" cy="3445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4" y="2321169"/>
            <a:ext cx="6386733" cy="10269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506" y="2104980"/>
            <a:ext cx="8088312" cy="4220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pt-BR" sz="2000" dirty="0" smtClean="0">
                <a:latin typeface="Georgia" pitchFamily="18" charset="0"/>
              </a:rPr>
              <a:t>Neutralidade dos ganhos / perdas por AVJ desde que evidenciados em subcontas distintas  e que forem transferidos em decorrência de incorporação, fusão e cisão </a:t>
            </a:r>
          </a:p>
          <a:p>
            <a:pPr indent="-274320"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Georgia" pitchFamily="18" charset="0"/>
              </a:rPr>
              <a:t> Tributação da diferença entre custo contábil e o AVJ na transferência de bens, por exemplo, em aumento ou redução de capital, permuta, etc</a:t>
            </a:r>
          </a:p>
          <a:p>
            <a:pPr indent="-274320">
              <a:spcAft>
                <a:spcPts val="900"/>
              </a:spcAft>
            </a:pPr>
            <a:endParaRPr lang="pt-BR" sz="2000" dirty="0" smtClean="0">
              <a:latin typeface="Georgia" pitchFamily="18" charset="0"/>
            </a:endParaRPr>
          </a:p>
          <a:p>
            <a:pPr marL="0" lvl="1" indent="-274320">
              <a:spcAft>
                <a:spcPts val="900"/>
              </a:spcAft>
            </a:pPr>
            <a:r>
              <a:rPr lang="pt-BR" b="1" i="1" dirty="0" smtClean="0"/>
              <a:t>Aprimoramento proposto pelo GETAP</a:t>
            </a:r>
          </a:p>
          <a:p>
            <a:pPr indent="-274320"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pt-BR" i="1" dirty="0" smtClean="0">
                <a:latin typeface="Georgia" pitchFamily="18" charset="0"/>
              </a:rPr>
              <a:t>Manter neutralidade para transferências de bens entre empresas por meio de aumento de capital, permuta, etc</a:t>
            </a:r>
          </a:p>
          <a:p>
            <a:pPr lvl="1" indent="-274320"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t-BR" i="1" dirty="0" smtClean="0">
                <a:latin typeface="Georgia" pitchFamily="18" charset="0"/>
              </a:rPr>
              <a:t> controle em subconta distinta </a:t>
            </a:r>
          </a:p>
          <a:p>
            <a:pPr lvl="1" indent="-274320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pt-BR" sz="2000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hoto_RGB_P_MD_D4_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99125" y="1401763"/>
            <a:ext cx="2940050" cy="4243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765175"/>
            <a:ext cx="8077200" cy="914400"/>
          </a:xfrm>
        </p:spPr>
        <p:txBody>
          <a:bodyPr/>
          <a:lstStyle/>
          <a:p>
            <a:r>
              <a:rPr lang="en-US" dirty="0" err="1" smtClean="0"/>
              <a:t>Ganho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compra</a:t>
            </a:r>
            <a:r>
              <a:rPr lang="en-US" dirty="0" smtClean="0"/>
              <a:t> </a:t>
            </a:r>
            <a:r>
              <a:rPr lang="en-US" dirty="0" err="1" smtClean="0"/>
              <a:t>vantajosa</a:t>
            </a:r>
            <a:r>
              <a:rPr lang="en-US" dirty="0" smtClean="0"/>
              <a:t> 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08" y="1422068"/>
            <a:ext cx="8065827" cy="42925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endParaRPr lang="pt-BR" sz="18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</a:rPr>
              <a:t>Valor de aquisição            	 :  $ 100.000</a:t>
            </a:r>
            <a:endParaRPr lang="pt-BR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11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550863" y="1606483"/>
            <a:ext cx="4945062" cy="4208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smtClean="0">
                <a:solidFill>
                  <a:srgbClr val="FFFFFF"/>
                </a:solidFill>
                <a:latin typeface="Georgia"/>
              </a:rPr>
              <a:t>Na aquisição do investimento: </a:t>
            </a:r>
            <a:endParaRPr lang="en-US" sz="2000" b="1" i="1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204" y="1957388"/>
            <a:ext cx="7807661" cy="179482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pt-BR" sz="2000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Georgia" pitchFamily="18" charset="0"/>
              </a:rPr>
              <a:t>Valor justo - ativos/passivos   	 :  $  150.000</a:t>
            </a:r>
          </a:p>
          <a:p>
            <a:pPr indent="-274320">
              <a:lnSpc>
                <a:spcPct val="50000"/>
              </a:lnSpc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Georgia" pitchFamily="18" charset="0"/>
              </a:rPr>
              <a:t> </a:t>
            </a:r>
            <a:r>
              <a:rPr lang="pt-BR" sz="2000" dirty="0" smtClean="0">
                <a:solidFill>
                  <a:schemeClr val="tx2"/>
                </a:solidFill>
                <a:latin typeface="Georgia" pitchFamily="18" charset="0"/>
              </a:rPr>
              <a:t>Ganho/compra vantajosa         :  $   50.000</a:t>
            </a:r>
          </a:p>
          <a:p>
            <a:pPr marL="0" lvl="1" indent="-274320">
              <a:spcAft>
                <a:spcPts val="900"/>
              </a:spcAft>
            </a:pPr>
            <a:endParaRPr lang="pt-BR" b="1" i="1" dirty="0" smtClean="0"/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endParaRPr lang="pt-BR" sz="2000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0" lvl="1" indent="-274320">
              <a:spcAft>
                <a:spcPts val="900"/>
              </a:spcAft>
            </a:pPr>
            <a:r>
              <a:rPr lang="pt-BR" sz="20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pt-BR" b="1" i="1" dirty="0" smtClean="0"/>
          </a:p>
          <a:p>
            <a:pPr indent="-274320">
              <a:spcAft>
                <a:spcPts val="900"/>
              </a:spcAft>
            </a:pPr>
            <a:endParaRPr lang="pt-BR" sz="2000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62083" y="3960754"/>
            <a:ext cx="3611443" cy="706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7263" y="3908425"/>
            <a:ext cx="4214812" cy="85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72000" rIns="72000" bIns="7200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2000" b="1" i="1" dirty="0" smtClean="0">
                <a:solidFill>
                  <a:schemeClr val="bg2"/>
                </a:solidFill>
                <a:latin typeface="Georgia" pitchFamily="18" charset="0"/>
              </a:rPr>
              <a:t>Tributado na aquisição !!!!</a:t>
            </a:r>
          </a:p>
          <a:p>
            <a:pPr indent="-274320">
              <a:spcAft>
                <a:spcPts val="900"/>
              </a:spcAft>
            </a:pPr>
            <a:endParaRPr lang="pt-BR" sz="2000" b="1" i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r>
              <a:rPr lang="pt-BR" sz="2000" b="1" i="1" dirty="0" smtClean="0">
                <a:solidFill>
                  <a:schemeClr val="bg2"/>
                </a:solidFill>
                <a:latin typeface="Georgia" pitchFamily="18" charset="0"/>
              </a:rPr>
              <a:t>	</a:t>
            </a:r>
          </a:p>
          <a:p>
            <a:pPr indent="-274320">
              <a:spcAft>
                <a:spcPts val="900"/>
              </a:spcAft>
            </a:pPr>
            <a:endParaRPr lang="pt-BR" sz="2000" b="1" i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r>
              <a:rPr lang="pt-BR" sz="2000" b="1" i="1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4275122" y="4748040"/>
            <a:ext cx="492141" cy="123479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50" y="4924425"/>
            <a:ext cx="4352925" cy="11620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indent="-274320">
              <a:spcAft>
                <a:spcPts val="900"/>
              </a:spcAft>
            </a:pPr>
            <a:r>
              <a:rPr lang="pt-BR" sz="2000" dirty="0" smtClean="0">
                <a:latin typeface="Georgia" pitchFamily="18" charset="0"/>
              </a:rPr>
              <a:t> </a:t>
            </a:r>
            <a:r>
              <a:rPr lang="pt-BR" sz="1600" b="1" i="1" dirty="0" smtClean="0"/>
              <a:t>Aprimoramento proposto pelo GETAP</a:t>
            </a:r>
          </a:p>
          <a:p>
            <a:pPr marL="0" lvl="1" indent="-274320">
              <a:spcAft>
                <a:spcPts val="900"/>
              </a:spcAft>
              <a:buFont typeface="Wingdings" pitchFamily="2" charset="2"/>
              <a:buChar char="ü"/>
            </a:pPr>
            <a:r>
              <a:rPr lang="pt-BR" sz="1400" i="1" dirty="0" smtClean="0"/>
              <a:t>suprimir a tributação por não configurar renda</a:t>
            </a:r>
          </a:p>
          <a:p>
            <a:pPr marL="0" lvl="1" indent="-274320">
              <a:spcAft>
                <a:spcPts val="900"/>
              </a:spcAft>
              <a:buFont typeface="Wingdings" pitchFamily="2" charset="2"/>
              <a:buChar char="ü"/>
            </a:pPr>
            <a:r>
              <a:rPr lang="pt-BR" sz="1400" i="1" dirty="0" smtClean="0"/>
              <a:t> alternativamente, tributar na realização</a:t>
            </a:r>
          </a:p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65175"/>
            <a:ext cx="8077200" cy="914400"/>
          </a:xfrm>
        </p:spPr>
        <p:txBody>
          <a:bodyPr/>
          <a:lstStyle/>
          <a:p>
            <a:r>
              <a:rPr lang="en-US" dirty="0" err="1" smtClean="0"/>
              <a:t>Regra</a:t>
            </a:r>
            <a:r>
              <a:rPr lang="en-US" dirty="0" smtClean="0"/>
              <a:t> de </a:t>
            </a:r>
            <a:r>
              <a:rPr lang="en-US" dirty="0" err="1" smtClean="0"/>
              <a:t>transição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12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7365" y="2264111"/>
            <a:ext cx="8065827" cy="1762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781877" y="5605670"/>
            <a:ext cx="4293705" cy="3445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4" y="2321169"/>
            <a:ext cx="6386733" cy="10269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63" y="1495425"/>
            <a:ext cx="4802187" cy="4660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Manutenção das normas anteriores para a dedução do ágio</a:t>
            </a:r>
          </a:p>
          <a:p>
            <a:pPr marL="815975" lvl="2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pt-BR" sz="2000" dirty="0" smtClean="0">
                <a:latin typeface="+mj-lt"/>
              </a:rPr>
              <a:t>Proposta original : 31.12.2012 </a:t>
            </a:r>
            <a:endParaRPr lang="pt-BR" sz="2000" b="1" dirty="0" smtClean="0">
              <a:solidFill>
                <a:srgbClr val="FF0000"/>
              </a:solidFill>
              <a:latin typeface="+mj-lt"/>
            </a:endParaRP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solidFill>
                <a:schemeClr val="tx2"/>
              </a:solidFill>
              <a:latin typeface="+mj-lt"/>
            </a:endParaRP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solidFill>
                <a:schemeClr val="tx2"/>
              </a:solidFill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000" b="1" dirty="0" smtClean="0">
                <a:latin typeface="+mj-lt"/>
              </a:rPr>
              <a:t> 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latin typeface="+mj-lt"/>
            </a:endParaRPr>
          </a:p>
        </p:txBody>
      </p:sp>
      <p:pic>
        <p:nvPicPr>
          <p:cNvPr id="12" name="Picture 11" descr="Copy of Photo_RGB_P_42-235098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95924" y="1504951"/>
            <a:ext cx="3143251" cy="467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9574" y="3215759"/>
            <a:ext cx="50482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spcAft>
                <a:spcPts val="900"/>
              </a:spcAft>
            </a:pPr>
            <a:r>
              <a:rPr lang="pt-BR" b="1" i="1" dirty="0" smtClean="0"/>
              <a:t>Aprimoramento proposto pelo GETAP</a:t>
            </a:r>
          </a:p>
          <a:p>
            <a:pPr marL="0" lvl="1" indent="-274320">
              <a:spcAft>
                <a:spcPts val="900"/>
              </a:spcAft>
              <a:buFont typeface="Wingdings" pitchFamily="2" charset="2"/>
              <a:buChar char="ü"/>
            </a:pPr>
            <a:r>
              <a:rPr lang="pt-BR" b="1" i="1" dirty="0" smtClean="0"/>
              <a:t> </a:t>
            </a:r>
            <a:r>
              <a:rPr lang="pt-BR" sz="1600" i="1" dirty="0" smtClean="0"/>
              <a:t>não aplicar efeitos da MP para aquisições até 31/12/2013 </a:t>
            </a:r>
          </a:p>
          <a:p>
            <a:pPr marL="0" lvl="1" indent="-274320">
              <a:spcAft>
                <a:spcPts val="900"/>
              </a:spcAft>
              <a:buFont typeface="Wingdings" pitchFamily="2" charset="2"/>
              <a:buChar char="ü"/>
            </a:pPr>
            <a:r>
              <a:rPr lang="pt-BR" sz="1600" i="1" dirty="0" smtClean="0"/>
              <a:t> não aplicar efeitos da MP para aquisições pendentes de aprovação de órgãos reguladores</a:t>
            </a:r>
          </a:p>
          <a:p>
            <a:pPr marL="0" lvl="1" indent="-274320">
              <a:spcAft>
                <a:spcPts val="900"/>
              </a:spcAft>
              <a:buFont typeface="Wingdings" pitchFamily="2" charset="2"/>
              <a:buChar char="ü"/>
            </a:pPr>
            <a:r>
              <a:rPr lang="pt-BR" b="1" i="1" dirty="0" smtClean="0"/>
              <a:t> publicar MP em 2013</a:t>
            </a:r>
          </a:p>
          <a:p>
            <a:pPr marL="0" lvl="1" indent="-274320">
              <a:spcAft>
                <a:spcPts val="900"/>
              </a:spcAft>
              <a:buFont typeface="Wingdings" pitchFamily="2" charset="2"/>
              <a:buChar char="ü"/>
            </a:pPr>
            <a:endParaRPr lang="pt-BR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Obrigado!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9313" y="5398607"/>
            <a:ext cx="8569656" cy="168275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900" dirty="0" smtClean="0"/>
              <a:t>© 2013 PricewaterhouseCoopers Contadores Públicos Ltda. Todos os direitos reservados. Neste documento, “</a:t>
            </a:r>
            <a:r>
              <a:rPr lang="pt-BR" sz="900" dirty="0" err="1" smtClean="0"/>
              <a:t>PwC</a:t>
            </a:r>
            <a:r>
              <a:rPr lang="pt-BR" sz="900" dirty="0" smtClean="0"/>
              <a:t>” refere-se à PricewaterhouseCoopers Contadores Públicos Ltda., a qual é uma firma membro do network da PricewaterhouseCoopers, sendo que cada firma membro constitui-se em uma pessoa jurídica totalmente separada e independente.</a:t>
            </a:r>
          </a:p>
          <a:p>
            <a:r>
              <a:rPr lang="pt-BR" sz="900" dirty="0" smtClean="0"/>
              <a:t>O termo “</a:t>
            </a:r>
            <a:r>
              <a:rPr lang="pt-BR" sz="900" dirty="0" err="1" smtClean="0"/>
              <a:t>PwC</a:t>
            </a:r>
            <a:r>
              <a:rPr lang="pt-BR" sz="900" dirty="0" smtClean="0"/>
              <a:t>” refere-se à rede (network) de firmas membro da PricewaterhouseCoopers </a:t>
            </a:r>
            <a:r>
              <a:rPr lang="pt-BR" sz="900" dirty="0" err="1" smtClean="0"/>
              <a:t>International</a:t>
            </a:r>
            <a:r>
              <a:rPr lang="pt-BR" sz="900" dirty="0" smtClean="0"/>
              <a:t> </a:t>
            </a:r>
            <a:r>
              <a:rPr lang="pt-BR" sz="900" dirty="0" err="1" smtClean="0"/>
              <a:t>Limited</a:t>
            </a:r>
            <a:r>
              <a:rPr lang="pt-BR" sz="900" dirty="0" smtClean="0"/>
              <a:t> (</a:t>
            </a:r>
            <a:r>
              <a:rPr lang="pt-BR" sz="900" dirty="0" err="1" smtClean="0"/>
              <a:t>PwCIL</a:t>
            </a:r>
            <a:r>
              <a:rPr lang="pt-BR" sz="900" dirty="0" smtClean="0"/>
              <a:t>) ou, conforme o contexto determina, a cada uma das firmas membro participantes da rede da </a:t>
            </a:r>
            <a:r>
              <a:rPr lang="pt-BR" sz="900" dirty="0" err="1" smtClean="0"/>
              <a:t>PwC</a:t>
            </a:r>
            <a:r>
              <a:rPr lang="pt-BR" sz="900" dirty="0" smtClean="0"/>
              <a:t>. Cada firma membro da rede constitui uma pessoa jurídica separada e independente e que não atua como agente da </a:t>
            </a:r>
            <a:r>
              <a:rPr lang="pt-BR" sz="900" dirty="0" err="1" smtClean="0"/>
              <a:t>PwCIL</a:t>
            </a:r>
            <a:r>
              <a:rPr lang="pt-BR" sz="900" dirty="0" smtClean="0"/>
              <a:t> nem de qualquer outra firma membro. A </a:t>
            </a:r>
            <a:r>
              <a:rPr lang="pt-BR" sz="900" dirty="0" err="1" smtClean="0"/>
              <a:t>PwCIL</a:t>
            </a:r>
            <a:r>
              <a:rPr lang="pt-BR" sz="900" dirty="0" smtClean="0"/>
              <a:t> não presta serviços a clientes. A </a:t>
            </a:r>
            <a:r>
              <a:rPr lang="pt-BR" sz="900" dirty="0" err="1" smtClean="0"/>
              <a:t>PwCIL</a:t>
            </a:r>
            <a:r>
              <a:rPr lang="pt-BR" sz="900" dirty="0" smtClean="0"/>
              <a:t> não é responsável ou se obriga pelos atos ou omissões de qualquer de suas firmas membro, tampouco controla o julgamento profissional das referidas firmas ou pode obrigá-las de qualquer forma. Nenhuma firma membro é responsável pelos atos ou omissões de outra firma membro, nem controla o julgamento profissional de outra firma membro ou da </a:t>
            </a:r>
            <a:r>
              <a:rPr lang="pt-BR" sz="900" dirty="0" err="1" smtClean="0"/>
              <a:t>PwCIL</a:t>
            </a:r>
            <a:r>
              <a:rPr lang="pt-BR" sz="900" dirty="0" smtClean="0"/>
              <a:t>, nem pode obrigá-las de qualquer forma.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10"/>
          <p:cNvCxnSpPr/>
          <p:nvPr/>
        </p:nvCxnSpPr>
        <p:spPr>
          <a:xfrm flipV="1">
            <a:off x="3121025" y="620711"/>
            <a:ext cx="5483227" cy="141289"/>
          </a:xfrm>
          <a:prstGeom prst="bentConnector3">
            <a:avLst>
              <a:gd name="adj1" fmla="val -22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F:\DATA\FIN\AREA-EDT\IMAG_PWC\Brandsite\People_Context\Média\Photo_RGB_C_2_45424.jpg"/>
          <p:cNvPicPr>
            <a:picLocks noChangeAspect="1" noChangeArrowheads="1"/>
          </p:cNvPicPr>
          <p:nvPr/>
        </p:nvPicPr>
        <p:blipFill>
          <a:blip r:embed="rId3"/>
          <a:srcRect l="33215" t="36175"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black">
          <a:xfrm>
            <a:off x="3981393" y="912630"/>
            <a:ext cx="5847346" cy="1434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ágio na p</a:t>
            </a:r>
            <a:r>
              <a:rPr kumimoji="0" lang="pt-BR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roposta</a:t>
            </a:r>
            <a:r>
              <a:rPr kumimoji="0" lang="pt-B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extinção do RTT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765175"/>
            <a:ext cx="8428037" cy="914400"/>
          </a:xfrm>
        </p:spPr>
        <p:txBody>
          <a:bodyPr/>
          <a:lstStyle/>
          <a:p>
            <a:r>
              <a:rPr lang="en-US" dirty="0" smtClean="0"/>
              <a:t>Avaliação de Investimento – art. 20 (DL 1598) - MEP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3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5756124" y="1914902"/>
            <a:ext cx="2066694" cy="79157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bg2"/>
                </a:solidFill>
                <a:latin typeface="Georgia" pitchFamily="18" charset="0"/>
              </a:rPr>
              <a:t>Empresa</a:t>
            </a:r>
            <a:r>
              <a:rPr lang="en-GB" sz="2400" b="1" dirty="0" smtClean="0">
                <a:solidFill>
                  <a:schemeClr val="bg2"/>
                </a:solidFill>
                <a:latin typeface="Georgia" pitchFamily="18" charset="0"/>
              </a:rPr>
              <a:t> A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5699125" y="4337292"/>
            <a:ext cx="2095555" cy="79157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Georgia" pitchFamily="18" charset="0"/>
              </a:rPr>
              <a:t>Empresa B</a:t>
            </a:r>
          </a:p>
        </p:txBody>
      </p:sp>
      <p:sp>
        <p:nvSpPr>
          <p:cNvPr id="20" name="Right Arrow 19"/>
          <p:cNvSpPr/>
          <p:nvPr/>
        </p:nvSpPr>
        <p:spPr bwMode="ltGray">
          <a:xfrm rot="5400000">
            <a:off x="6293190" y="3397704"/>
            <a:ext cx="928048" cy="177421"/>
          </a:xfrm>
          <a:prstGeom prst="rightArrow">
            <a:avLst/>
          </a:prstGeom>
          <a:solidFill>
            <a:schemeClr val="bg2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7365" y="2264111"/>
            <a:ext cx="8065827" cy="1762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50863" y="1935163"/>
            <a:ext cx="3611443" cy="246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tabLst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Georgia" pitchFamily="18" charset="0"/>
              </a:rPr>
              <a:t>Alteração proposta:</a:t>
            </a:r>
            <a:endParaRPr kumimoji="0" lang="pt-BR" sz="2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t-BR" sz="2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t-BR" sz="2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781877" y="5605670"/>
            <a:ext cx="4293705" cy="3445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63" y="2466975"/>
            <a:ext cx="4754901" cy="34829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b="1" i="1" dirty="0" smtClean="0">
                <a:latin typeface="Georgia" pitchFamily="18" charset="0"/>
              </a:rPr>
              <a:t>Desdobramento :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200" dirty="0" smtClean="0">
                <a:latin typeface="Georgia" pitchFamily="18" charset="0"/>
              </a:rPr>
              <a:t>Custo desembolsado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200" dirty="0" smtClean="0">
                <a:latin typeface="Georgia" pitchFamily="18" charset="0"/>
              </a:rPr>
              <a:t>(-) valor do PL da investida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200" dirty="0" smtClean="0">
                <a:latin typeface="Georgia" pitchFamily="18" charset="0"/>
              </a:rPr>
              <a:t>(-) mais valia dos ativos </a:t>
            </a:r>
            <a:r>
              <a:rPr lang="pt-BR" dirty="0" smtClean="0">
                <a:latin typeface="Georgia" pitchFamily="18" charset="0"/>
              </a:rPr>
              <a:t>(valor justo)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200" dirty="0" smtClean="0">
                <a:latin typeface="Georgia" pitchFamily="18" charset="0"/>
              </a:rPr>
              <a:t>ágio por rentabilidade futura 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200" dirty="0" smtClean="0">
                <a:latin typeface="Georgia" pitchFamily="18" charset="0"/>
              </a:rPr>
              <a:t>    (</a:t>
            </a:r>
            <a:r>
              <a:rPr lang="pt-BR" sz="2200" dirty="0" err="1" smtClean="0">
                <a:latin typeface="Georgia" pitchFamily="18" charset="0"/>
              </a:rPr>
              <a:t>goodwill</a:t>
            </a:r>
            <a:r>
              <a:rPr lang="pt-BR" sz="2200" dirty="0" smtClean="0">
                <a:latin typeface="Georgia" pitchFamily="18" charset="0"/>
              </a:rPr>
              <a:t>) </a:t>
            </a:r>
            <a:r>
              <a:rPr lang="pt-BR" sz="1400" i="1" dirty="0" smtClean="0">
                <a:latin typeface="Georgia" pitchFamily="18" charset="0"/>
              </a:rPr>
              <a:t>- (valor residual) -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200" dirty="0" smtClean="0">
              <a:solidFill>
                <a:schemeClr val="tx2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200" dirty="0" smtClean="0">
                <a:solidFill>
                  <a:schemeClr val="tx2"/>
                </a:solidFill>
                <a:latin typeface="Georgia" pitchFamily="18" charset="0"/>
              </a:rPr>
              <a:t>Registro em subcontas distintas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984947" y="3256793"/>
            <a:ext cx="1850631" cy="4071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tabLst/>
              <a:defRPr/>
            </a:pPr>
            <a:r>
              <a:rPr lang="pt-BR" sz="2400" dirty="0" smtClean="0">
                <a:latin typeface="Georgia" pitchFamily="18" charset="0"/>
              </a:rPr>
              <a:t> Aquisição </a:t>
            </a:r>
            <a:r>
              <a:rPr lang="pt-BR" sz="2400" noProof="0" dirty="0" smtClean="0">
                <a:latin typeface="Georgia" pitchFamily="18" charset="0"/>
              </a:rPr>
              <a:t>  </a:t>
            </a:r>
            <a:endParaRPr kumimoji="0" lang="pt-BR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3425" y="4124325"/>
            <a:ext cx="4410075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65175"/>
            <a:ext cx="8077200" cy="914400"/>
          </a:xfrm>
        </p:spPr>
        <p:txBody>
          <a:bodyPr/>
          <a:lstStyle/>
          <a:p>
            <a:r>
              <a:rPr lang="en-US" dirty="0" smtClean="0"/>
              <a:t>Avaliação de Investimento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73833" y="1963738"/>
            <a:ext cx="8065827" cy="4292518"/>
          </a:xfrm>
        </p:spPr>
        <p:txBody>
          <a:bodyPr/>
          <a:lstStyle/>
          <a:p>
            <a:pPr>
              <a:buClr>
                <a:schemeClr val="accent1"/>
              </a:buClr>
            </a:pPr>
            <a:endParaRPr lang="pt-BR" dirty="0" smtClean="0"/>
          </a:p>
          <a:p>
            <a:pPr>
              <a:buClr>
                <a:schemeClr val="accent1"/>
              </a:buClr>
            </a:pPr>
            <a:endParaRPr lang="pt-BR" sz="100" dirty="0" smtClean="0"/>
          </a:p>
          <a:p>
            <a:pPr lvl="2">
              <a:buClr>
                <a:schemeClr val="accent1"/>
              </a:buClr>
              <a:buNone/>
            </a:pPr>
            <a:r>
              <a:rPr lang="pt-BR" sz="1800" dirty="0" smtClean="0"/>
              <a:t>Ativos  Tangíveis e </a:t>
            </a:r>
            <a:r>
              <a:rPr lang="pt-BR" sz="1800" b="1" dirty="0" smtClean="0"/>
              <a:t>Intangíveis</a:t>
            </a:r>
            <a:r>
              <a:rPr lang="pt-BR" sz="1800" dirty="0" smtClean="0"/>
              <a:t> avaliados a valor justo </a:t>
            </a:r>
            <a:endParaRPr lang="pt-BR" sz="1800" dirty="0" smtClean="0">
              <a:solidFill>
                <a:schemeClr val="tx2"/>
              </a:solidFill>
            </a:endParaRPr>
          </a:p>
          <a:p>
            <a:pPr lvl="3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1800" dirty="0" smtClean="0"/>
              <a:t>Discussão : </a:t>
            </a:r>
          </a:p>
          <a:p>
            <a:pPr lvl="4">
              <a:buClr>
                <a:schemeClr val="accent1"/>
              </a:buClr>
              <a:buFont typeface="Wingdings" pitchFamily="2" charset="2"/>
              <a:buChar char="ü"/>
            </a:pPr>
            <a:r>
              <a:rPr lang="pt-BR" sz="1800" dirty="0" smtClean="0"/>
              <a:t> Marcas</a:t>
            </a:r>
          </a:p>
          <a:p>
            <a:pPr lvl="4">
              <a:buClr>
                <a:schemeClr val="accent1"/>
              </a:buClr>
              <a:buFont typeface="Wingdings" pitchFamily="2" charset="2"/>
              <a:buChar char="ü"/>
            </a:pPr>
            <a:r>
              <a:rPr lang="pt-BR" sz="1800" dirty="0" smtClean="0"/>
              <a:t>Terrenos</a:t>
            </a:r>
          </a:p>
          <a:p>
            <a:pPr lvl="4">
              <a:buClr>
                <a:schemeClr val="accent1"/>
              </a:buClr>
              <a:buFont typeface="Wingdings" pitchFamily="2" charset="2"/>
              <a:buChar char="ü"/>
            </a:pPr>
            <a:r>
              <a:rPr lang="pt-BR" sz="1800" dirty="0" smtClean="0"/>
              <a:t> Carteira de clientes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pt-BR" sz="18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pt-BR" sz="1800" dirty="0" smtClean="0"/>
          </a:p>
          <a:p>
            <a:pPr>
              <a:buClr>
                <a:schemeClr val="accent1"/>
              </a:buClr>
            </a:pPr>
            <a:endParaRPr lang="pt-BR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4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550863" y="1498600"/>
            <a:ext cx="7500937" cy="6706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smtClean="0">
                <a:solidFill>
                  <a:srgbClr val="FFFFFF"/>
                </a:solidFill>
                <a:latin typeface="Georgia"/>
              </a:rPr>
              <a:t>PPA  Fiscal – Estabelecimento </a:t>
            </a:r>
            <a:r>
              <a:rPr lang="pt-BR" sz="2000" b="1" i="1" dirty="0" smtClean="0">
                <a:solidFill>
                  <a:srgbClr val="FFFFFF"/>
                </a:solidFill>
                <a:latin typeface="Georgia"/>
              </a:rPr>
              <a:t>da</a:t>
            </a:r>
            <a:r>
              <a:rPr lang="en-US" sz="2000" b="1" i="1" dirty="0" smtClean="0">
                <a:solidFill>
                  <a:srgbClr val="FFFFFF"/>
                </a:solidFill>
                <a:latin typeface="Georgia"/>
              </a:rPr>
              <a:t> </a:t>
            </a:r>
            <a:r>
              <a:rPr lang="pt-BR" sz="2000" b="1" i="1" dirty="0" smtClean="0">
                <a:solidFill>
                  <a:srgbClr val="FFFFFF"/>
                </a:solidFill>
                <a:latin typeface="Georgia"/>
              </a:rPr>
              <a:t>vida</a:t>
            </a:r>
            <a:r>
              <a:rPr lang="en-US" sz="2000" b="1" i="1" dirty="0" smtClean="0">
                <a:solidFill>
                  <a:srgbClr val="FFFFFF"/>
                </a:solidFill>
                <a:latin typeface="Georgia"/>
              </a:rPr>
              <a:t> útil </a:t>
            </a:r>
            <a:r>
              <a:rPr lang="pt-BR" sz="2000" b="1" i="1" dirty="0" smtClean="0">
                <a:solidFill>
                  <a:srgbClr val="FFFFFF"/>
                </a:solidFill>
                <a:latin typeface="Georgia"/>
              </a:rPr>
              <a:t>econômica</a:t>
            </a:r>
            <a:r>
              <a:rPr lang="en-US" sz="2000" b="1" i="1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2000" b="1" i="1" dirty="0">
              <a:solidFill>
                <a:srgbClr val="FFFFFF"/>
              </a:solidFill>
              <a:latin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65175"/>
            <a:ext cx="8077200" cy="914400"/>
          </a:xfrm>
        </p:spPr>
        <p:txBody>
          <a:bodyPr/>
          <a:lstStyle/>
          <a:p>
            <a:r>
              <a:rPr lang="en-US" dirty="0" smtClean="0"/>
              <a:t>Avaliação de Investimento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11933" y="2571066"/>
            <a:ext cx="8065827" cy="4292518"/>
          </a:xfrm>
        </p:spPr>
        <p:txBody>
          <a:bodyPr/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1800" dirty="0" smtClean="0"/>
              <a:t>Elaborado por perito independente </a:t>
            </a:r>
          </a:p>
          <a:p>
            <a:pPr marL="266700" indent="-266700">
              <a:buClr>
                <a:schemeClr val="accent1"/>
              </a:buClr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1800" dirty="0" smtClean="0"/>
              <a:t>Registrado em Cartório de Título e Documentos </a:t>
            </a: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endParaRPr lang="pt-BR" sz="1600" b="1" i="1" dirty="0" smtClean="0"/>
          </a:p>
          <a:p>
            <a:pPr>
              <a:buClr>
                <a:schemeClr val="accent1"/>
              </a:buClr>
            </a:pPr>
            <a:r>
              <a:rPr lang="pt-BR" sz="1600" b="1" i="1" dirty="0" smtClean="0"/>
              <a:t>Aprimoramento proposto pelo GETAP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pt-BR" sz="1600" i="1" dirty="0" smtClean="0"/>
              <a:t>Laudo sumário</a:t>
            </a:r>
            <a:r>
              <a:rPr lang="pt-BR" sz="1600" b="1" i="1" dirty="0" smtClean="0"/>
              <a:t>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pt-BR" sz="1600" b="1" i="1" dirty="0" smtClean="0"/>
              <a:t> </a:t>
            </a:r>
            <a:r>
              <a:rPr lang="pt-BR" sz="1600" i="1" dirty="0" smtClean="0"/>
              <a:t>Protocolo RFB</a:t>
            </a:r>
          </a:p>
          <a:p>
            <a:pPr>
              <a:buClr>
                <a:schemeClr val="accent1"/>
              </a:buClr>
            </a:pPr>
            <a:endParaRPr lang="pt-B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pt-BR" sz="18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pt-BR" sz="1800" dirty="0" smtClean="0"/>
          </a:p>
          <a:p>
            <a:pPr>
              <a:buClr>
                <a:schemeClr val="accent1"/>
              </a:buClr>
            </a:pPr>
            <a:endParaRPr lang="pt-BR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5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550863" y="1935163"/>
            <a:ext cx="7500937" cy="4208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err="1" smtClean="0">
                <a:solidFill>
                  <a:srgbClr val="FFFFFF"/>
                </a:solidFill>
                <a:latin typeface="Georgia"/>
              </a:rPr>
              <a:t>Laudo</a:t>
            </a:r>
            <a:r>
              <a:rPr lang="en-US" sz="2000" b="1" i="1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2000" b="1" i="1" dirty="0">
              <a:solidFill>
                <a:srgbClr val="FFFFFF"/>
              </a:solidFill>
              <a:latin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765175"/>
            <a:ext cx="8077200" cy="914400"/>
          </a:xfrm>
        </p:spPr>
        <p:txBody>
          <a:bodyPr/>
          <a:lstStyle/>
          <a:p>
            <a:r>
              <a:rPr lang="en-US" sz="3000" dirty="0" smtClean="0"/>
              <a:t>Incorporação, fusão, cisão – mais valia </a:t>
            </a:r>
            <a:endParaRPr lang="pt-BR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6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7365" y="2264111"/>
            <a:ext cx="8065827" cy="1762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781877" y="5605670"/>
            <a:ext cx="4293705" cy="3445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4" y="2321169"/>
            <a:ext cx="6386733" cy="10269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4273" y="1554163"/>
            <a:ext cx="4850628" cy="4220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Mais valia incorporada ao ativo: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pt-BR" dirty="0" smtClean="0">
                <a:latin typeface="+mj-lt"/>
              </a:rPr>
              <a:t>Dedução do “saldo existente na contabilidade”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pt-BR" sz="2000" b="1" dirty="0" smtClean="0">
                <a:latin typeface="+mj-lt"/>
              </a:rPr>
              <a:t> </a:t>
            </a:r>
            <a:r>
              <a:rPr lang="pt-BR" sz="1600" b="1" i="1" dirty="0" smtClean="0"/>
              <a:t>Aprimoramento proposto pelo GETAP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pt-BR" i="1" dirty="0" smtClean="0"/>
              <a:t> </a:t>
            </a:r>
            <a:r>
              <a:rPr lang="pt-BR" sz="1600" i="1" dirty="0" smtClean="0"/>
              <a:t>exclusão da expressão </a:t>
            </a:r>
            <a:r>
              <a:rPr lang="pt-BR" i="1" dirty="0" smtClean="0"/>
              <a:t>– </a:t>
            </a:r>
            <a:r>
              <a:rPr lang="pt-BR" sz="1400" i="1" dirty="0" smtClean="0"/>
              <a:t>“saldo existente na contabilidade”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endParaRPr lang="pt-BR" sz="1400" b="1" i="1" dirty="0" smtClean="0">
              <a:solidFill>
                <a:schemeClr val="tx2"/>
              </a:solidFill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Dedução vedada: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Falta de laudo ou do registro tempestivo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Saldos não identificados em subcontas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Decorrente de aquisição realizada entre partes dependentes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</a:pPr>
            <a:r>
              <a:rPr lang="pt-BR" sz="2000" dirty="0" smtClean="0">
                <a:latin typeface="+mj-lt"/>
              </a:rPr>
              <a:t> 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2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2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2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200" b="1" dirty="0" smtClean="0">
                <a:latin typeface="Georgia" pitchFamily="18" charset="0"/>
              </a:rPr>
              <a:t> 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2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2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200" b="1" dirty="0" smtClean="0">
              <a:latin typeface="Georgia" pitchFamily="18" charset="0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400" dirty="0" smtClean="0">
              <a:latin typeface="Georgia" pitchFamily="18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846138" y="2220913"/>
            <a:ext cx="3082795" cy="2928210"/>
            <a:chOff x="846138" y="2220913"/>
            <a:chExt cx="3082795" cy="2928210"/>
          </a:xfrm>
        </p:grpSpPr>
        <p:sp>
          <p:nvSpPr>
            <p:cNvPr id="15" name="Circular Arrow 14"/>
            <p:cNvSpPr/>
            <p:nvPr/>
          </p:nvSpPr>
          <p:spPr bwMode="ltGray">
            <a:xfrm rot="5400000">
              <a:off x="1689829" y="2726396"/>
              <a:ext cx="2514600" cy="196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2283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880148" y="2220913"/>
              <a:ext cx="2066694" cy="79157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 smtClean="0">
                  <a:solidFill>
                    <a:schemeClr val="bg2"/>
                  </a:solidFill>
                  <a:latin typeface="Georgia" pitchFamily="18" charset="0"/>
                </a:rPr>
                <a:t>Empresa</a:t>
              </a:r>
              <a:r>
                <a:rPr lang="en-GB" sz="2400" b="1" dirty="0" smtClean="0">
                  <a:solidFill>
                    <a:schemeClr val="bg2"/>
                  </a:solidFill>
                  <a:latin typeface="Georgia" pitchFamily="18" charset="0"/>
                </a:rPr>
                <a:t> A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874713" y="4357553"/>
              <a:ext cx="2095555" cy="79157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solidFill>
                    <a:schemeClr val="bg2"/>
                  </a:solidFill>
                  <a:latin typeface="Georgia" pitchFamily="18" charset="0"/>
                </a:rPr>
                <a:t>Empresa B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846138" y="3413956"/>
              <a:ext cx="2389584" cy="4071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tabLst/>
                <a:defRPr/>
              </a:pPr>
              <a:r>
                <a:rPr lang="pt-BR" sz="2000" dirty="0" smtClean="0">
                  <a:latin typeface="Georgia" pitchFamily="18" charset="0"/>
                </a:rPr>
                <a:t> Incorporação </a:t>
              </a:r>
              <a:r>
                <a:rPr lang="pt-BR" sz="2000" noProof="0" dirty="0" smtClean="0">
                  <a:latin typeface="Georgia" pitchFamily="18" charset="0"/>
                </a:rPr>
                <a:t>  </a:t>
              </a:r>
              <a:endParaRPr kumimoji="0" lang="pt-B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Circular Arrow 13"/>
          <p:cNvSpPr/>
          <p:nvPr/>
        </p:nvSpPr>
        <p:spPr bwMode="ltGray">
          <a:xfrm rot="16200000">
            <a:off x="-377096" y="2669246"/>
            <a:ext cx="2514600" cy="196360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283"/>
            </a:avLst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765175"/>
            <a:ext cx="8077200" cy="914400"/>
          </a:xfrm>
        </p:spPr>
        <p:txBody>
          <a:bodyPr/>
          <a:lstStyle/>
          <a:p>
            <a:r>
              <a:rPr lang="en-US" sz="3000" dirty="0" smtClean="0"/>
              <a:t>Incorporação, </a:t>
            </a:r>
            <a:r>
              <a:rPr lang="pt-BR" sz="3000" dirty="0" smtClean="0"/>
              <a:t>fusão</a:t>
            </a:r>
            <a:r>
              <a:rPr lang="en-US" sz="3000" dirty="0" smtClean="0"/>
              <a:t>, cisão – goodwill </a:t>
            </a:r>
            <a:endParaRPr lang="pt-BR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7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7365" y="2264111"/>
            <a:ext cx="8065827" cy="1762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781877" y="5510420"/>
            <a:ext cx="4293705" cy="3445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4" y="2321169"/>
            <a:ext cx="6386733" cy="10269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1744" y="1371600"/>
            <a:ext cx="5047456" cy="5362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58775" lvl="1" indent="-358775"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Dedução : saldo existente na contabilidade</a:t>
            </a:r>
            <a:r>
              <a:rPr lang="pt-BR" b="1" dirty="0" smtClean="0">
                <a:latin typeface="+mj-lt"/>
              </a:rPr>
              <a:t> </a:t>
            </a:r>
          </a:p>
          <a:p>
            <a:pPr marL="358775" lvl="1" indent="-358775"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Dedução: 5 anos,  a partir do 4° ano do evento</a:t>
            </a:r>
          </a:p>
          <a:p>
            <a:pPr marL="358775" lvl="1" indent="-358775">
              <a:lnSpc>
                <a:spcPct val="0"/>
              </a:lnSpc>
              <a:spcAft>
                <a:spcPts val="900"/>
              </a:spcAft>
              <a:buClr>
                <a:schemeClr val="accent1"/>
              </a:buClr>
            </a:pPr>
            <a:r>
              <a:rPr lang="pt-BR" dirty="0" smtClean="0">
                <a:latin typeface="+mj-lt"/>
              </a:rPr>
              <a:t> </a:t>
            </a:r>
            <a:endParaRPr lang="pt-BR" b="1" dirty="0" smtClean="0">
              <a:latin typeface="+mj-lt"/>
            </a:endParaRPr>
          </a:p>
          <a:p>
            <a:pPr marL="358775" lvl="1" indent="-358775">
              <a:lnSpc>
                <a:spcPct val="0"/>
              </a:lnSpc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endParaRPr lang="pt-BR" sz="1600" i="1" dirty="0" smtClean="0"/>
          </a:p>
          <a:p>
            <a:pPr marL="358775" indent="-358775">
              <a:spcAft>
                <a:spcPts val="900"/>
              </a:spcAft>
              <a:buClr>
                <a:schemeClr val="accent1"/>
              </a:buClr>
            </a:pPr>
            <a:r>
              <a:rPr lang="pt-BR" b="1" dirty="0" smtClean="0">
                <a:solidFill>
                  <a:schemeClr val="tx2"/>
                </a:solidFill>
                <a:latin typeface="+mj-lt"/>
              </a:rPr>
              <a:t>Dedução vedada:</a:t>
            </a:r>
          </a:p>
          <a:p>
            <a:pPr marL="358775" lvl="1" indent="-358775">
              <a:lnSpc>
                <a:spcPct val="80000"/>
              </a:lnSpc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Falta de laudo ou do registro tempestivo</a:t>
            </a:r>
          </a:p>
          <a:p>
            <a:pPr marL="358775" lvl="1" indent="-358775">
              <a:lnSpc>
                <a:spcPct val="80000"/>
              </a:lnSpc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Saldos não identificados em subcontas</a:t>
            </a:r>
          </a:p>
          <a:p>
            <a:pPr marL="358775" lvl="1" indent="-358775">
              <a:lnSpc>
                <a:spcPct val="80000"/>
              </a:lnSpc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Decorrente de aquisição realizada entre partes dependentes</a:t>
            </a:r>
          </a:p>
          <a:p>
            <a:pPr marL="358775" lvl="1" indent="-358775">
              <a:lnSpc>
                <a:spcPct val="80000"/>
              </a:lnSpc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Decorrente de operação de substituição de ações</a:t>
            </a:r>
          </a:p>
          <a:p>
            <a:pPr marL="358775" lvl="1" indent="-358775">
              <a:lnSpc>
                <a:spcPct val="0"/>
              </a:lnSpc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pt-BR" dirty="0" smtClean="0">
              <a:latin typeface="+mj-lt"/>
            </a:endParaRP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pt-BR" sz="1600" b="1" i="1" dirty="0" smtClean="0"/>
              <a:t>Aprimoramento proposto pelo GETAP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pt-BR" sz="1600" i="1" dirty="0" smtClean="0"/>
              <a:t> exclusão da expressão – </a:t>
            </a:r>
            <a:r>
              <a:rPr lang="pt-BR" sz="1400" i="1" dirty="0" smtClean="0"/>
              <a:t>“saldo existente na contabilidade”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pt-BR" sz="1600" i="1" dirty="0" smtClean="0"/>
              <a:t> exclusão da carência de 4 anos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pt-BR" sz="1600" i="1" dirty="0" smtClean="0"/>
              <a:t> supressão da vedação das operações de substituição de ações</a:t>
            </a:r>
          </a:p>
          <a:p>
            <a:pPr marL="358775" lvl="1" indent="-358775">
              <a:spcAft>
                <a:spcPts val="900"/>
              </a:spcAft>
              <a:buClr>
                <a:schemeClr val="accent1"/>
              </a:buClr>
            </a:pPr>
            <a:endParaRPr lang="pt-BR" sz="2000" b="1" dirty="0" smtClean="0">
              <a:latin typeface="+mj-lt"/>
            </a:endParaRPr>
          </a:p>
          <a:p>
            <a:pPr marL="358775" indent="-358775">
              <a:spcAft>
                <a:spcPts val="900"/>
              </a:spcAft>
              <a:buClr>
                <a:schemeClr val="accent1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accent1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accent1"/>
              </a:buClr>
            </a:pPr>
            <a:r>
              <a:rPr lang="pt-BR" sz="2000" b="1" dirty="0" smtClean="0">
                <a:latin typeface="+mj-lt"/>
              </a:rPr>
              <a:t> </a:t>
            </a:r>
          </a:p>
          <a:p>
            <a:pPr indent="-274320">
              <a:spcAft>
                <a:spcPts val="900"/>
              </a:spcAft>
              <a:buClr>
                <a:schemeClr val="accent1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accent1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accent1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accent1"/>
              </a:buClr>
            </a:pPr>
            <a:endParaRPr lang="pt-BR" sz="2000" dirty="0" smtClean="0">
              <a:latin typeface="+mj-lt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874713" y="2287588"/>
            <a:ext cx="3073270" cy="2861535"/>
            <a:chOff x="579438" y="2287588"/>
            <a:chExt cx="3073270" cy="2861535"/>
          </a:xfrm>
        </p:grpSpPr>
        <p:sp>
          <p:nvSpPr>
            <p:cNvPr id="18" name="Rectangle 17"/>
            <p:cNvSpPr/>
            <p:nvPr/>
          </p:nvSpPr>
          <p:spPr bwMode="ltGray">
            <a:xfrm>
              <a:off x="603923" y="2287588"/>
              <a:ext cx="2066694" cy="79157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solidFill>
                    <a:schemeClr val="bg2"/>
                  </a:solidFill>
                  <a:latin typeface="Georgia" pitchFamily="18" charset="0"/>
                </a:rPr>
                <a:t>Empresa</a:t>
              </a:r>
              <a:r>
                <a:rPr lang="en-GB" sz="2400" b="1" dirty="0" smtClean="0">
                  <a:solidFill>
                    <a:schemeClr val="bg2"/>
                  </a:solidFill>
                  <a:latin typeface="Georgia" pitchFamily="18" charset="0"/>
                </a:rPr>
                <a:t> A</a:t>
              </a: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579438" y="4357553"/>
              <a:ext cx="2095555" cy="79157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solidFill>
                    <a:schemeClr val="bg2"/>
                  </a:solidFill>
                  <a:latin typeface="Georgia" pitchFamily="18" charset="0"/>
                </a:rPr>
                <a:t>Empresa B</a:t>
              </a:r>
            </a:p>
          </p:txBody>
        </p:sp>
        <p:sp>
          <p:nvSpPr>
            <p:cNvPr id="20" name="Circular Arrow 19"/>
            <p:cNvSpPr/>
            <p:nvPr/>
          </p:nvSpPr>
          <p:spPr bwMode="ltGray">
            <a:xfrm rot="5400000">
              <a:off x="1413604" y="2774021"/>
              <a:ext cx="2514600" cy="196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2283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31838" y="3413956"/>
              <a:ext cx="2389584" cy="4071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tabLst/>
                <a:defRPr/>
              </a:pPr>
              <a:r>
                <a:rPr lang="pt-BR" sz="2000" dirty="0" smtClean="0">
                  <a:latin typeface="Georgia" pitchFamily="18" charset="0"/>
                </a:rPr>
                <a:t> Incorporação </a:t>
              </a:r>
              <a:r>
                <a:rPr lang="pt-BR" sz="2000" noProof="0" dirty="0" smtClean="0">
                  <a:latin typeface="Georgia" pitchFamily="18" charset="0"/>
                </a:rPr>
                <a:t>  </a:t>
              </a:r>
              <a:endParaRPr kumimoji="0" lang="pt-B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  <a:p>
              <a:pPr marL="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Circular Arrow 12"/>
          <p:cNvSpPr/>
          <p:nvPr/>
        </p:nvSpPr>
        <p:spPr bwMode="ltGray">
          <a:xfrm rot="16200000">
            <a:off x="-367571" y="2669246"/>
            <a:ext cx="2514600" cy="196360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283"/>
            </a:avLst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18" y="765175"/>
            <a:ext cx="8077200" cy="914400"/>
          </a:xfrm>
        </p:spPr>
        <p:txBody>
          <a:bodyPr/>
          <a:lstStyle/>
          <a:p>
            <a:r>
              <a:rPr lang="en-US" dirty="0" smtClean="0"/>
              <a:t>Incorporação, fusão, cisão  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8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7365" y="2264111"/>
            <a:ext cx="8065827" cy="1762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781877" y="5605670"/>
            <a:ext cx="4293705" cy="3445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4" y="2321169"/>
            <a:ext cx="6386733" cy="10269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63" y="1687513"/>
            <a:ext cx="8412482" cy="4220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Consideram-se partes dependentes: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Adquirente e alienante controlados, direta ou indiretamente, pela mesma parte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Relação de controle ou coligação entre adquirente e alienante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Alienante sócio, titular, conselheiro ou administrador de adquirente ou parente/ afim (até o 3º grau)</a:t>
            </a:r>
            <a:r>
              <a:rPr lang="pt-BR" sz="1600" dirty="0" smtClean="0">
                <a:latin typeface="+mj-lt"/>
              </a:rPr>
              <a:t>  </a:t>
            </a:r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-Primo de segundo grau do irmão do companheiro/a  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Outras relações não descritas acima que permitam inferir dependência entre as PJ envolvidas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pt-BR" sz="2000" dirty="0" smtClean="0">
              <a:solidFill>
                <a:schemeClr val="tx2"/>
              </a:solidFill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000" b="1" dirty="0" smtClean="0">
                <a:latin typeface="+mj-lt"/>
              </a:rPr>
              <a:t> 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18" y="765175"/>
            <a:ext cx="8077200" cy="914400"/>
          </a:xfrm>
        </p:spPr>
        <p:txBody>
          <a:bodyPr/>
          <a:lstStyle/>
          <a:p>
            <a:r>
              <a:rPr lang="en-US" dirty="0" smtClean="0"/>
              <a:t>Incorporação, fusão, cisão  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s-PE" smtClean="0">
                <a:solidFill>
                  <a:srgbClr val="000000"/>
                </a:solidFill>
              </a:rPr>
              <a:pPr/>
              <a:t>9</a:t>
            </a:fld>
            <a:endParaRPr lang="es-PE">
              <a:solidFill>
                <a:srgbClr val="0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57365" y="2264111"/>
            <a:ext cx="8065827" cy="1762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781877" y="5605670"/>
            <a:ext cx="4293705" cy="3445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4" y="2321169"/>
            <a:ext cx="6386733" cy="10269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pt-BR" sz="2000" dirty="0" err="1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63" y="1373188"/>
            <a:ext cx="8412482" cy="47799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58775" lvl="1" indent="-358775">
              <a:spcAft>
                <a:spcPts val="9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pt-BR" b="1" i="1" dirty="0" smtClean="0"/>
              <a:t>Aprimoramento proposto pelo GETAP</a:t>
            </a:r>
          </a:p>
          <a:p>
            <a:pPr marL="358775" lvl="1" indent="-358775">
              <a:lnSpc>
                <a:spcPct val="50000"/>
              </a:lnSpc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latin typeface="+mj-lt"/>
            </a:endParaRP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+mj-lt"/>
              </a:rPr>
              <a:t> Supressão da vedação de Coligadas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+mj-lt"/>
              </a:rPr>
              <a:t>Exceções para operações com Controladas quando </a:t>
            </a:r>
            <a:r>
              <a:rPr lang="pt-BR" sz="1600" dirty="0" smtClean="0">
                <a:latin typeface="+mj-lt"/>
              </a:rPr>
              <a:t>:</a:t>
            </a:r>
          </a:p>
          <a:p>
            <a:pPr marL="815975" lvl="2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A operação corresponder a condições de mercado semelhantes a pessoas não dependentes </a:t>
            </a:r>
          </a:p>
          <a:p>
            <a:pPr marL="815975" lvl="2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Exercício regular da atividade do controlador no interesse da empresa, do mercado de valores mobiliários, tais como: não promover diluição injustificada do controlador ou grupo a este vinculado, operações de OPA, IPO, </a:t>
            </a:r>
            <a:r>
              <a:rPr lang="pt-BR" sz="1600" dirty="0" smtClean="0">
                <a:latin typeface="+mj-lt"/>
              </a:rPr>
              <a:t>etc   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+mj-lt"/>
              </a:rPr>
              <a:t> Supressão da vedação de operações que envolvam dependência entre pessoas físicas  e parentes 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pt-BR" sz="2000" dirty="0" smtClean="0">
                <a:latin typeface="+mj-lt"/>
              </a:rPr>
              <a:t>Substituição da expressão “permitam inferir dependências” para “fique comprovada dependência” entre as PJs</a:t>
            </a: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  <a:p>
            <a:pPr marL="358775" lvl="1" indent="-358775"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pt-BR" sz="2000" dirty="0" smtClean="0">
              <a:solidFill>
                <a:schemeClr val="tx2"/>
              </a:solidFill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r>
              <a:rPr lang="pt-BR" sz="2000" b="1" dirty="0" smtClean="0">
                <a:latin typeface="+mj-lt"/>
              </a:rPr>
              <a:t> </a:t>
            </a: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b="1" dirty="0" smtClean="0">
              <a:latin typeface="+mj-lt"/>
            </a:endParaRPr>
          </a:p>
          <a:p>
            <a:pPr indent="-274320">
              <a:spcAft>
                <a:spcPts val="900"/>
              </a:spcAft>
              <a:buClr>
                <a:schemeClr val="tx2"/>
              </a:buClr>
            </a:pPr>
            <a:endParaRPr lang="pt-BR" sz="20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 Presentation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Onscreen - Orange</Template>
  <TotalTime>3645</TotalTime>
  <Words>862</Words>
  <Application>Microsoft Office PowerPoint</Application>
  <PresentationFormat>On-screen Show (4:3)</PresentationFormat>
  <Paragraphs>176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PwC Presentation</vt:lpstr>
      <vt:lpstr>Slide 1</vt:lpstr>
      <vt:lpstr>Slide 2</vt:lpstr>
      <vt:lpstr>Avaliação de Investimento – art. 20 (DL 1598) - MEP</vt:lpstr>
      <vt:lpstr>Avaliação de Investimento </vt:lpstr>
      <vt:lpstr>Avaliação de Investimento </vt:lpstr>
      <vt:lpstr>Incorporação, fusão, cisão – mais valia </vt:lpstr>
      <vt:lpstr>Incorporação, fusão, cisão – goodwill </vt:lpstr>
      <vt:lpstr>Incorporação, fusão, cisão  </vt:lpstr>
      <vt:lpstr>Incorporação, fusão, cisão  </vt:lpstr>
      <vt:lpstr>Incorporação, fusão, cisão e transferências de ativos “AVJ “ - outros</vt:lpstr>
      <vt:lpstr>Ganho por compra vantajosa  </vt:lpstr>
      <vt:lpstr>Regra de transição</vt:lpstr>
      <vt:lpstr>Obrigado!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Brasil Maior (PBM)</dc:title>
  <dc:creator>PricewaterhouseCoopers</dc:creator>
  <cp:lastModifiedBy>PricewaterhouseCoopers</cp:lastModifiedBy>
  <cp:revision>758</cp:revision>
  <dcterms:created xsi:type="dcterms:W3CDTF">2011-08-05T12:37:38Z</dcterms:created>
  <dcterms:modified xsi:type="dcterms:W3CDTF">2013-02-20T13:44:59Z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i4>6</vt:i4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</Properties>
</file>